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394" r:id="rId2"/>
    <p:sldId id="3366" r:id="rId3"/>
    <p:sldId id="3327" r:id="rId4"/>
    <p:sldId id="3382" r:id="rId5"/>
    <p:sldId id="3383" r:id="rId6"/>
    <p:sldId id="3386" r:id="rId7"/>
    <p:sldId id="3384" r:id="rId8"/>
    <p:sldId id="3385" r:id="rId9"/>
    <p:sldId id="3395" r:id="rId10"/>
    <p:sldId id="3396" r:id="rId11"/>
    <p:sldId id="3397" r:id="rId12"/>
    <p:sldId id="3398" r:id="rId13"/>
    <p:sldId id="3399" r:id="rId14"/>
    <p:sldId id="3400" r:id="rId15"/>
    <p:sldId id="3401" r:id="rId16"/>
    <p:sldId id="3402" r:id="rId17"/>
    <p:sldId id="3403" r:id="rId18"/>
    <p:sldId id="3309" r:id="rId19"/>
    <p:sldId id="3387" r:id="rId20"/>
    <p:sldId id="3388" r:id="rId21"/>
    <p:sldId id="3389" r:id="rId22"/>
    <p:sldId id="3390" r:id="rId23"/>
    <p:sldId id="3391" r:id="rId24"/>
    <p:sldId id="3392" r:id="rId25"/>
    <p:sldId id="3362" r:id="rId26"/>
    <p:sldId id="3378" r:id="rId27"/>
    <p:sldId id="3393" r:id="rId28"/>
    <p:sldId id="323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B91104B-141C-46BE-9CE9-6D06938FEF37}">
          <p14:sldIdLst>
            <p14:sldId id="3394"/>
            <p14:sldId id="3366"/>
            <p14:sldId id="3327"/>
            <p14:sldId id="3382"/>
            <p14:sldId id="3383"/>
            <p14:sldId id="3386"/>
            <p14:sldId id="3384"/>
            <p14:sldId id="3385"/>
            <p14:sldId id="3395"/>
            <p14:sldId id="3396"/>
            <p14:sldId id="3397"/>
            <p14:sldId id="3398"/>
            <p14:sldId id="3399"/>
            <p14:sldId id="3400"/>
            <p14:sldId id="3401"/>
            <p14:sldId id="3402"/>
            <p14:sldId id="3403"/>
            <p14:sldId id="3309"/>
            <p14:sldId id="3387"/>
            <p14:sldId id="3388"/>
            <p14:sldId id="3389"/>
            <p14:sldId id="3390"/>
            <p14:sldId id="3391"/>
            <p14:sldId id="3392"/>
          </p14:sldIdLst>
        </p14:section>
        <p14:section name="无标题节" id="{76156938-08B7-485E-8146-D08291857F3E}">
          <p14:sldIdLst>
            <p14:sldId id="3362"/>
            <p14:sldId id="3378"/>
            <p14:sldId id="3393"/>
            <p14:sldId id="32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gary" initials="wg" lastIdx="1" clrIdx="0">
    <p:extLst>
      <p:ext uri="{19B8F6BF-5375-455C-9EA6-DF929625EA0E}">
        <p15:presenceInfo xmlns:p15="http://schemas.microsoft.com/office/powerpoint/2012/main" userId="36f2ec5a437e18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099" autoAdjust="0"/>
  </p:normalViewPr>
  <p:slideViewPr>
    <p:cSldViewPr snapToGrid="0">
      <p:cViewPr varScale="1">
        <p:scale>
          <a:sx n="140" d="100"/>
          <a:sy n="140" d="100"/>
        </p:scale>
        <p:origin x="138" y="888"/>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8365-F53F-4CDA-A9C3-AF7FD0858500}" type="datetimeFigureOut">
              <a:rPr lang="zh-CN" altLang="en-US" smtClean="0"/>
              <a:t>2022-09-09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B1E-3844-496C-8F27-82E99E74AACD}" type="slidenum">
              <a:rPr lang="zh-CN" altLang="en-US" smtClean="0"/>
              <a:t>‹#›</a:t>
            </a:fld>
            <a:endParaRPr lang="zh-CN" altLang="en-US"/>
          </a:p>
        </p:txBody>
      </p:sp>
    </p:spTree>
    <p:extLst>
      <p:ext uri="{BB962C8B-B14F-4D97-AF65-F5344CB8AC3E}">
        <p14:creationId xmlns:p14="http://schemas.microsoft.com/office/powerpoint/2010/main" val="402911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53118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3233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2021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536879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3546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92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2217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41152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3522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18</a:t>
            </a:fld>
            <a:endParaRPr lang="zh-CN" altLang="en-US"/>
          </a:p>
        </p:txBody>
      </p:sp>
    </p:spTree>
    <p:extLst>
      <p:ext uri="{BB962C8B-B14F-4D97-AF65-F5344CB8AC3E}">
        <p14:creationId xmlns:p14="http://schemas.microsoft.com/office/powerpoint/2010/main" val="3456287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9491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2</a:t>
            </a:fld>
            <a:endParaRPr lang="zh-CN" altLang="en-US"/>
          </a:p>
        </p:txBody>
      </p:sp>
    </p:spTree>
    <p:extLst>
      <p:ext uri="{BB962C8B-B14F-4D97-AF65-F5344CB8AC3E}">
        <p14:creationId xmlns:p14="http://schemas.microsoft.com/office/powerpoint/2010/main" val="131357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19942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4772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74483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866830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740158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7977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00657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15331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8116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9632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13261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7728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61527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2901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t>9</a:t>
            </a:fld>
            <a:endParaRPr lang="zh-CN" altLang="en-US"/>
          </a:p>
        </p:txBody>
      </p:sp>
    </p:spTree>
    <p:extLst>
      <p:ext uri="{BB962C8B-B14F-4D97-AF65-F5344CB8AC3E}">
        <p14:creationId xmlns:p14="http://schemas.microsoft.com/office/powerpoint/2010/main" val="3858027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A9E09-D1A5-4964-96DD-C272DDCB1A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EBCDFF-9E79-4D83-8BE4-E4BFC5ECE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CCAD58-37AD-4096-8D7A-A24DFF04ABC9}"/>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56767ACE-0889-48EB-9F4E-B3BCF2B657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EAD6D4-E8C8-48A5-BB8F-9416801C5558}"/>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44476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64D9D-F39E-4DCB-BB8E-772CADB3DC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AC28BA-54D0-48F9-BF08-F578B72908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C4DAA3-AB46-429F-BC38-22600B11B0FE}"/>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94C0907F-8060-4F71-8001-A8466CC2D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F4A13E-29A6-4BF2-8C16-0FB39D70C44D}"/>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790331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FD02FF-058B-4611-ABBD-4FDAD2B2141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9E8EBE-CE0B-44F6-996F-EE71D47E99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A2D0EB-F6F8-4D56-B88D-BA61D7164902}"/>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253770A1-7DF4-40DD-A36F-ACD6CE9580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B44572-2E41-468F-8E0F-A906DA728367}"/>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243620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93E93-166D-47F5-9EF1-ACEABE24AEEA}" type="datetimeFigureOut">
              <a:rPr lang="zh-CN" altLang="en-US" smtClean="0"/>
              <a:t>2022-09-09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t>‹#›</a:t>
            </a:fld>
            <a:endParaRPr lang="zh-CN" altLang="en-US"/>
          </a:p>
        </p:txBody>
      </p:sp>
      <p:sp>
        <p:nvSpPr>
          <p:cNvPr id="6" name="文本框 5"/>
          <p:cNvSpPr txBox="1"/>
          <p:nvPr userDrawn="1"/>
        </p:nvSpPr>
        <p:spPr>
          <a:xfrm>
            <a:off x="4397375" y="753110"/>
            <a:ext cx="309880" cy="368300"/>
          </a:xfrm>
          <a:prstGeom prst="rect">
            <a:avLst/>
          </a:prstGeom>
          <a:noFill/>
        </p:spPr>
        <p:txBody>
          <a:bodyPr wrap="none" rtlCol="0">
            <a:spAutoFit/>
          </a:bodyPr>
          <a:lstStyle/>
          <a:p>
            <a:endParaRPr lang="zh-CN" altLang="en-US"/>
          </a:p>
        </p:txBody>
      </p:sp>
    </p:spTree>
    <p:extLst>
      <p:ext uri="{BB962C8B-B14F-4D97-AF65-F5344CB8AC3E}">
        <p14:creationId xmlns:p14="http://schemas.microsoft.com/office/powerpoint/2010/main" val="211360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D88FC-2026-47CE-B797-B1AD70ED8A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C70A4E-F739-4E8B-A81C-34A733F5F6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29521F-7FA9-4DBF-8B95-7BC72527F0F5}"/>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E365F88F-3CE8-4DFD-AEA5-9A9E216F3C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3A02CF-7CAB-4224-9369-8F133B543C43}"/>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31606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60236-3122-40C8-A2BA-BE946F414B9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F86EE4-A9C1-4E1C-895C-4CDB09B8B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2B996B-9399-4D3D-A561-B097415A8F39}"/>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13E9ADBB-01D4-405F-BA5E-591CE440D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586D59-FB6F-415F-8F1E-98A6030ED1D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226104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9FAED-22B0-4915-9A53-246450B915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EF1BAA-EA45-4118-9B95-7FCBF41D96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E9ECD2A-91F2-4487-AE4B-EA69B39CF51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95F7DBE-57D0-48E9-B406-0401AB4A687E}"/>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6" name="页脚占位符 5">
            <a:extLst>
              <a:ext uri="{FF2B5EF4-FFF2-40B4-BE49-F238E27FC236}">
                <a16:creationId xmlns:a16="http://schemas.microsoft.com/office/drawing/2014/main" id="{00FA0907-AE21-476E-9A56-D741C2336E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A49AB5-DF57-4E34-AB28-EC26CBEF665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287351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DEF9B-557E-414A-912F-4BB938D472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6A3C8C9-F524-4911-A0EC-1513F3C6F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CF3D93D-81A7-4D47-ADFA-977E08AAE46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134450E-175D-46A3-921B-85EA2F7D16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0676AD-52CC-424E-B279-7BC879365A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58EE84D-FE41-43AC-B521-67A7B8FA90A9}"/>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8" name="页脚占位符 7">
            <a:extLst>
              <a:ext uri="{FF2B5EF4-FFF2-40B4-BE49-F238E27FC236}">
                <a16:creationId xmlns:a16="http://schemas.microsoft.com/office/drawing/2014/main" id="{EF1C6F89-7291-42CD-9487-50AE2A94571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BFE8EB-BAC4-454E-A4DC-B69FA3C58CE9}"/>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368742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043C2-BD38-4F33-8C41-E25AD911DE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AB3807-44D3-4F4F-8060-E10F9123DFD6}"/>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4" name="页脚占位符 3">
            <a:extLst>
              <a:ext uri="{FF2B5EF4-FFF2-40B4-BE49-F238E27FC236}">
                <a16:creationId xmlns:a16="http://schemas.microsoft.com/office/drawing/2014/main" id="{9EFDA364-765C-4F94-96E7-AB9BA576FD8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584DDB-B007-4AC9-8CFF-E1EF419D39BA}"/>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2546662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E3C10E9-CFE1-44EA-B43D-E2797426195C}"/>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3" name="页脚占位符 2">
            <a:extLst>
              <a:ext uri="{FF2B5EF4-FFF2-40B4-BE49-F238E27FC236}">
                <a16:creationId xmlns:a16="http://schemas.microsoft.com/office/drawing/2014/main" id="{789073A9-8FD3-4B49-9F06-04B003BFCC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0157F4-6FDC-4693-B09D-6DDD79AC7587}"/>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195676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26233-671A-43E2-8306-42566CB50F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016B2F-7E31-4513-98D9-0D185CC95E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83797B9-3363-4999-844F-ED482410C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27F5C5-6AFE-4E7F-93A8-97936C816F8A}"/>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6" name="页脚占位符 5">
            <a:extLst>
              <a:ext uri="{FF2B5EF4-FFF2-40B4-BE49-F238E27FC236}">
                <a16:creationId xmlns:a16="http://schemas.microsoft.com/office/drawing/2014/main" id="{D492E0EA-2690-498A-923C-A5879D34D7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26570A-8237-4E65-B919-60E7141EAAB4}"/>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422139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90762-5967-49C3-AC7B-B383B88B0E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8B31A2-8F84-4212-80A0-D63B5CF77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6F0627BA-620A-436F-B3ED-90C797630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8EF30F-A058-4400-A273-EB00858CA1A8}"/>
              </a:ext>
            </a:extLst>
          </p:cNvPr>
          <p:cNvSpPr>
            <a:spLocks noGrp="1"/>
          </p:cNvSpPr>
          <p:nvPr>
            <p:ph type="dt" sz="half" idx="10"/>
          </p:nvPr>
        </p:nvSpPr>
        <p:spPr/>
        <p:txBody>
          <a:bodyPr/>
          <a:lstStyle/>
          <a:p>
            <a:fld id="{773469AC-3566-4F4B-965A-CB7ECF5E2515}" type="datetimeFigureOut">
              <a:rPr lang="zh-CN" altLang="en-US" smtClean="0"/>
              <a:t>2022-09-09</a:t>
            </a:fld>
            <a:endParaRPr lang="zh-CN" altLang="en-US"/>
          </a:p>
        </p:txBody>
      </p:sp>
      <p:sp>
        <p:nvSpPr>
          <p:cNvPr id="6" name="页脚占位符 5">
            <a:extLst>
              <a:ext uri="{FF2B5EF4-FFF2-40B4-BE49-F238E27FC236}">
                <a16:creationId xmlns:a16="http://schemas.microsoft.com/office/drawing/2014/main" id="{DC7AD9F7-FD42-449F-AD4B-703C825BE1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F009EC-CCD3-4324-8356-1AC2B8FD062F}"/>
              </a:ext>
            </a:extLst>
          </p:cNvPr>
          <p:cNvSpPr>
            <a:spLocks noGrp="1"/>
          </p:cNvSpPr>
          <p:nvPr>
            <p:ph type="sldNum" sz="quarter" idx="12"/>
          </p:nvPr>
        </p:nvSpPr>
        <p:spPr/>
        <p:txBody>
          <a:body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402615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AA2EB0-E6C2-4DDA-AC6C-830B48C6E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A8DF27-379A-436C-AF46-66828990B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D2337C-9985-455D-B7E4-9F819830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t>2022-09-09</a:t>
            </a:fld>
            <a:endParaRPr lang="zh-CN" altLang="en-US"/>
          </a:p>
        </p:txBody>
      </p:sp>
      <p:sp>
        <p:nvSpPr>
          <p:cNvPr id="5" name="页脚占位符 4">
            <a:extLst>
              <a:ext uri="{FF2B5EF4-FFF2-40B4-BE49-F238E27FC236}">
                <a16:creationId xmlns:a16="http://schemas.microsoft.com/office/drawing/2014/main" id="{D1153385-F15D-457C-B14A-0B471547A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4F1B8F-872F-4EC9-A7E5-E54C45DEF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t>‹#›</a:t>
            </a:fld>
            <a:endParaRPr lang="zh-CN" altLang="en-US"/>
          </a:p>
        </p:txBody>
      </p:sp>
    </p:spTree>
    <p:extLst>
      <p:ext uri="{BB962C8B-B14F-4D97-AF65-F5344CB8AC3E}">
        <p14:creationId xmlns:p14="http://schemas.microsoft.com/office/powerpoint/2010/main" val="720864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0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cs typeface="+mn-ea"/>
              <a:sym typeface="+mn-lt"/>
            </a:endParaRPr>
          </a:p>
        </p:txBody>
      </p:sp>
      <p:sp>
        <p:nvSpPr>
          <p:cNvPr id="12" name="椭圆 11"/>
          <p:cNvSpPr/>
          <p:nvPr/>
        </p:nvSpPr>
        <p:spPr>
          <a:xfrm>
            <a:off x="57503" y="216769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228609" y="2013434"/>
            <a:ext cx="3140616" cy="2903588"/>
          </a:xfrm>
          <a:prstGeom prst="rect">
            <a:avLst/>
          </a:prstGeom>
        </p:spPr>
      </p:pic>
      <p:sp>
        <p:nvSpPr>
          <p:cNvPr id="8" name="文本框 7"/>
          <p:cNvSpPr txBox="1"/>
          <p:nvPr/>
        </p:nvSpPr>
        <p:spPr>
          <a:xfrm>
            <a:off x="2681605" y="2941320"/>
            <a:ext cx="9509125" cy="1076325"/>
          </a:xfrm>
          <a:prstGeom prst="rect">
            <a:avLst/>
          </a:prstGeom>
          <a:noFill/>
        </p:spPr>
        <p:txBody>
          <a:bodyPr wrap="square" rtlCol="0">
            <a:spAutoFit/>
          </a:bodyPr>
          <a:lstStyle/>
          <a:p>
            <a:pPr algn="ctr" defTabSz="913765">
              <a:defRPr/>
            </a:pPr>
            <a:r>
              <a:rPr lang="en-US" altLang="zh-CN" sz="3200" b="1" dirty="0">
                <a:solidFill>
                  <a:schemeClr val="bg1"/>
                </a:solidFill>
                <a:cs typeface="+mn-ea"/>
                <a:sym typeface="+mn-lt"/>
              </a:rPr>
              <a:t>Semantics Disentangling for Generalized Zero-Shot Learning</a:t>
            </a:r>
          </a:p>
        </p:txBody>
      </p:sp>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1" name="组合 10">
            <a:extLst>
              <a:ext uri="{FF2B5EF4-FFF2-40B4-BE49-F238E27FC236}">
                <a16:creationId xmlns:a16="http://schemas.microsoft.com/office/drawing/2014/main" id="{8E2B4F3E-5333-47A3-90A8-7B4101CFEFEC}"/>
              </a:ext>
            </a:extLst>
          </p:cNvPr>
          <p:cNvGrpSpPr/>
          <p:nvPr/>
        </p:nvGrpSpPr>
        <p:grpSpPr>
          <a:xfrm>
            <a:off x="8658681" y="5820757"/>
            <a:ext cx="3028952" cy="960300"/>
            <a:chOff x="4688360" y="5111533"/>
            <a:chExt cx="3028952" cy="960300"/>
          </a:xfrm>
        </p:grpSpPr>
        <p:sp>
          <p:nvSpPr>
            <p:cNvPr id="13" name="椭圆 12">
              <a:extLst>
                <a:ext uri="{FF2B5EF4-FFF2-40B4-BE49-F238E27FC236}">
                  <a16:creationId xmlns:a16="http://schemas.microsoft.com/office/drawing/2014/main" id="{6E153455-8AB5-4132-967C-747CE9B9F56B}"/>
                </a:ext>
              </a:extLst>
            </p:cNvPr>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cs typeface="+mn-ea"/>
                <a:sym typeface="+mn-lt"/>
              </a:endParaRPr>
            </a:p>
          </p:txBody>
        </p:sp>
        <p:sp>
          <p:nvSpPr>
            <p:cNvPr id="14" name="椭圆 13">
              <a:extLst>
                <a:ext uri="{FF2B5EF4-FFF2-40B4-BE49-F238E27FC236}">
                  <a16:creationId xmlns:a16="http://schemas.microsoft.com/office/drawing/2014/main" id="{239F89C6-EC5D-474C-9A65-43975EE3806A}"/>
                </a:ext>
              </a:extLst>
            </p:cNvPr>
            <p:cNvSpPr/>
            <p:nvPr/>
          </p:nvSpPr>
          <p:spPr>
            <a:xfrm>
              <a:off x="7322211"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cs typeface="+mn-ea"/>
                  <a:sym typeface="+mn-lt"/>
                </a:rPr>
                <a:t>  </a:t>
              </a:r>
              <a:endParaRPr lang="zh-CN" altLang="en-US" kern="0" dirty="0">
                <a:solidFill>
                  <a:prstClr val="white"/>
                </a:solidFill>
                <a:cs typeface="+mn-ea"/>
                <a:sym typeface="+mn-lt"/>
              </a:endParaRPr>
            </a:p>
          </p:txBody>
        </p:sp>
        <p:sp>
          <p:nvSpPr>
            <p:cNvPr id="15" name="文本占位符 56">
              <a:extLst>
                <a:ext uri="{FF2B5EF4-FFF2-40B4-BE49-F238E27FC236}">
                  <a16:creationId xmlns:a16="http://schemas.microsoft.com/office/drawing/2014/main" id="{4B0CE7A4-63D5-48F6-8789-DF37D3FB68AC}"/>
                </a:ext>
              </a:extLst>
            </p:cNvPr>
            <p:cNvSpPr txBox="1"/>
            <p:nvPr/>
          </p:nvSpPr>
          <p:spPr>
            <a:xfrm>
              <a:off x="5196678" y="5111533"/>
              <a:ext cx="2012315" cy="443865"/>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cs typeface="+mn-ea"/>
                  <a:sym typeface="+mn-lt"/>
                </a:rPr>
                <a:t>汇报人</a:t>
              </a:r>
              <a:r>
                <a:rPr lang="en-US" altLang="zh-CN" dirty="0">
                  <a:cs typeface="+mn-ea"/>
                  <a:sym typeface="+mn-lt"/>
                </a:rPr>
                <a:t>:</a:t>
              </a:r>
              <a:r>
                <a:rPr lang="zh-CN" altLang="en-US" dirty="0">
                  <a:cs typeface="+mn-ea"/>
                  <a:sym typeface="+mn-lt"/>
                </a:rPr>
                <a:t>陈思玉</a:t>
              </a:r>
              <a:endParaRPr lang="zh-CN" altLang="en-US" dirty="0">
                <a:solidFill>
                  <a:sysClr val="window" lastClr="FFFFFF"/>
                </a:solidFill>
                <a:cs typeface="+mn-ea"/>
                <a:sym typeface="+mn-lt"/>
              </a:endParaRPr>
            </a:p>
          </p:txBody>
        </p:sp>
        <p:sp>
          <p:nvSpPr>
            <p:cNvPr id="16" name="文本占位符 13">
              <a:extLst>
                <a:ext uri="{FF2B5EF4-FFF2-40B4-BE49-F238E27FC236}">
                  <a16:creationId xmlns:a16="http://schemas.microsoft.com/office/drawing/2014/main" id="{9B2136EA-7367-427D-BE00-5FE3524395D4}"/>
                </a:ext>
              </a:extLst>
            </p:cNvPr>
            <p:cNvSpPr txBox="1"/>
            <p:nvPr/>
          </p:nvSpPr>
          <p:spPr>
            <a:xfrm>
              <a:off x="4688360" y="5555398"/>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ysClr val="windowText" lastClr="000000"/>
                  </a:solidFill>
                  <a:cs typeface="+mn-ea"/>
                  <a:sym typeface="+mn-lt"/>
                </a:rPr>
                <a:t> 2022 / 09 / 17</a:t>
              </a:r>
            </a:p>
          </p:txBody>
        </p:sp>
      </p:grpSp>
    </p:spTree>
    <p:extLst>
      <p:ext uri="{BB962C8B-B14F-4D97-AF65-F5344CB8AC3E}">
        <p14:creationId xmlns:p14="http://schemas.microsoft.com/office/powerpoint/2010/main" val="3224554141"/>
      </p:ext>
    </p:extLst>
  </p:cSld>
  <p:clrMapOvr>
    <a:masterClrMapping/>
  </p:clrMapOvr>
  <p:transition spd="slow" advClick="0" advTm="1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1782A28A-2998-4671-A2E0-AB089FDBB0F4}"/>
              </a:ext>
            </a:extLst>
          </p:cNvPr>
          <p:cNvSpPr txBox="1"/>
          <p:nvPr/>
        </p:nvSpPr>
        <p:spPr>
          <a:xfrm>
            <a:off x="4784032" y="893099"/>
            <a:ext cx="7212349" cy="2535566"/>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Abstract</a:t>
            </a:r>
          </a:p>
          <a:p>
            <a:pPr marL="285750" indent="-285750" algn="just">
              <a:lnSpc>
                <a:spcPct val="150000"/>
              </a:lnSpc>
              <a:buFont typeface="Arial" panose="020B0604020202020204" pitchFamily="34" charset="0"/>
              <a:buChar char="•"/>
            </a:pPr>
            <a:r>
              <a:rPr lang="zh-CN" altLang="en-US" kern="100" dirty="0">
                <a:cs typeface="+mn-ea"/>
                <a:sym typeface="+mn-lt"/>
              </a:rPr>
              <a:t>本论文认为以前的方法中，所使用的图像特征包含与语义信息无关的信息，导致了模型生成</a:t>
            </a:r>
            <a:r>
              <a:rPr lang="en-US" altLang="zh-CN" kern="100" dirty="0">
                <a:cs typeface="+mn-ea"/>
                <a:sym typeface="+mn-lt"/>
              </a:rPr>
              <a:t>unseen classes</a:t>
            </a:r>
            <a:r>
              <a:rPr lang="zh-CN" altLang="en-US" kern="100" dirty="0">
                <a:cs typeface="+mn-ea"/>
                <a:sym typeface="+mn-lt"/>
              </a:rPr>
              <a:t>的能力降低</a:t>
            </a:r>
            <a:endParaRPr lang="en-US" altLang="zh-CN" kern="100" dirty="0">
              <a:cs typeface="+mn-ea"/>
              <a:sym typeface="+mn-lt"/>
            </a:endParaRPr>
          </a:p>
          <a:p>
            <a:pPr marL="285750" indent="-285750" algn="just">
              <a:lnSpc>
                <a:spcPct val="150000"/>
              </a:lnSpc>
              <a:buFont typeface="Arial" panose="020B0604020202020204" pitchFamily="34" charset="0"/>
              <a:buChar char="•"/>
            </a:pPr>
            <a:r>
              <a:rPr lang="zh-CN" altLang="en-US" kern="100" dirty="0">
                <a:cs typeface="+mn-ea"/>
                <a:sym typeface="+mn-lt"/>
              </a:rPr>
              <a:t>本论文提出了</a:t>
            </a:r>
            <a:r>
              <a:rPr lang="en-US" altLang="zh-CN" kern="100" dirty="0">
                <a:cs typeface="+mn-ea"/>
                <a:sym typeface="+mn-lt"/>
              </a:rPr>
              <a:t>SD-GZSL</a:t>
            </a:r>
            <a:r>
              <a:rPr lang="zh-CN" altLang="en-US" kern="100" dirty="0">
                <a:cs typeface="+mn-ea"/>
                <a:sym typeface="+mn-lt"/>
              </a:rPr>
              <a:t>，能够将视觉特征分离为</a:t>
            </a:r>
            <a:r>
              <a:rPr lang="en-US" altLang="zh-CN" kern="100" dirty="0">
                <a:cs typeface="+mn-ea"/>
                <a:sym typeface="+mn-lt"/>
              </a:rPr>
              <a:t>semantic-consistent</a:t>
            </a:r>
            <a:r>
              <a:rPr lang="zh-CN" altLang="en-US" kern="100" dirty="0">
                <a:cs typeface="+mn-ea"/>
                <a:sym typeface="+mn-lt"/>
              </a:rPr>
              <a:t>和</a:t>
            </a:r>
            <a:r>
              <a:rPr lang="en-US" altLang="zh-CN" kern="100" dirty="0">
                <a:cs typeface="+mn-ea"/>
                <a:sym typeface="+mn-lt"/>
              </a:rPr>
              <a:t>semantic-unrelated</a:t>
            </a:r>
            <a:endParaRPr lang="zh-CN" altLang="en-US" kern="100" dirty="0">
              <a:cs typeface="+mn-ea"/>
              <a:sym typeface="+mn-lt"/>
            </a:endParaRPr>
          </a:p>
          <a:p>
            <a:pPr algn="just">
              <a:lnSpc>
                <a:spcPct val="150000"/>
              </a:lnSpc>
            </a:pPr>
            <a:endParaRPr lang="en-US" altLang="zh-CN" b="1" kern="100" dirty="0">
              <a:cs typeface="+mn-ea"/>
              <a:sym typeface="+mn-lt"/>
            </a:endParaRPr>
          </a:p>
        </p:txBody>
      </p:sp>
      <p:pic>
        <p:nvPicPr>
          <p:cNvPr id="4" name="图片 3">
            <a:extLst>
              <a:ext uri="{FF2B5EF4-FFF2-40B4-BE49-F238E27FC236}">
                <a16:creationId xmlns:a16="http://schemas.microsoft.com/office/drawing/2014/main" id="{F5BE05C9-5A41-4735-8BFE-F80A99C11586}"/>
              </a:ext>
            </a:extLst>
          </p:cNvPr>
          <p:cNvPicPr>
            <a:picLocks noChangeAspect="1"/>
          </p:cNvPicPr>
          <p:nvPr/>
        </p:nvPicPr>
        <p:blipFill>
          <a:blip r:embed="rId4"/>
          <a:stretch>
            <a:fillRect/>
          </a:stretch>
        </p:blipFill>
        <p:spPr>
          <a:xfrm>
            <a:off x="660400" y="948790"/>
            <a:ext cx="4123632" cy="5581049"/>
          </a:xfrm>
          <a:prstGeom prst="rect">
            <a:avLst/>
          </a:prstGeom>
        </p:spPr>
      </p:pic>
    </p:spTree>
    <p:extLst>
      <p:ext uri="{BB962C8B-B14F-4D97-AF65-F5344CB8AC3E}">
        <p14:creationId xmlns:p14="http://schemas.microsoft.com/office/powerpoint/2010/main" val="170729732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1782A28A-2998-4671-A2E0-AB089FDBB0F4}"/>
              </a:ext>
            </a:extLst>
          </p:cNvPr>
          <p:cNvSpPr txBox="1"/>
          <p:nvPr/>
        </p:nvSpPr>
        <p:spPr>
          <a:xfrm>
            <a:off x="617337" y="893099"/>
            <a:ext cx="7847890" cy="458074"/>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Model</a:t>
            </a:r>
          </a:p>
        </p:txBody>
      </p:sp>
      <p:pic>
        <p:nvPicPr>
          <p:cNvPr id="6" name="图片 5">
            <a:extLst>
              <a:ext uri="{FF2B5EF4-FFF2-40B4-BE49-F238E27FC236}">
                <a16:creationId xmlns:a16="http://schemas.microsoft.com/office/drawing/2014/main" id="{19318B5C-CEF8-4569-BDF3-27CF1189E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971" y="893099"/>
            <a:ext cx="8048058" cy="5633641"/>
          </a:xfrm>
          <a:prstGeom prst="rect">
            <a:avLst/>
          </a:prstGeom>
        </p:spPr>
      </p:pic>
    </p:spTree>
    <p:extLst>
      <p:ext uri="{BB962C8B-B14F-4D97-AF65-F5344CB8AC3E}">
        <p14:creationId xmlns:p14="http://schemas.microsoft.com/office/powerpoint/2010/main" val="88152751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384242"/>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Visual Feature Preservation by Reconstruction</a:t>
                </a:r>
                <a:endParaRPr lang="en-US" altLang="zh-CN" b="0" dirty="0">
                  <a:solidFill>
                    <a:srgbClr val="333333"/>
                  </a:solidFill>
                  <a:effectLst/>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𝐸</m:t>
                          </m:r>
                        </m:e>
                        <m:sub>
                          <m:r>
                            <a:rPr lang="en-US" altLang="zh-CN" b="0" i="1" smtClean="0">
                              <a:solidFill>
                                <a:srgbClr val="333333"/>
                              </a:solidFill>
                              <a:effectLst/>
                              <a:latin typeface="Cambria Math" panose="02040503050406030204" pitchFamily="18" charset="0"/>
                              <a:cs typeface="+mn-ea"/>
                              <a:sym typeface="+mn-lt"/>
                            </a:rPr>
                            <m:t>𝜓</m:t>
                          </m:r>
                        </m:sub>
                      </m:s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𝑥</m:t>
                          </m:r>
                        </m:e>
                      </m:d>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h</m:t>
                      </m:r>
                      <m:r>
                        <a:rPr lang="en-US" altLang="zh-CN" b="0" i="1" smtClean="0">
                          <a:solidFill>
                            <a:srgbClr val="333333"/>
                          </a:solidFill>
                          <a:effectLst/>
                          <a:latin typeface="Cambria Math" panose="02040503050406030204" pitchFamily="18" charset="0"/>
                          <a:cs typeface="+mn-ea"/>
                          <a:sym typeface="+mn-lt"/>
                        </a:rPr>
                        <m:t>=</m:t>
                      </m:r>
                      <m:d>
                        <m:dPr>
                          <m:begChr m:val="["/>
                          <m:endChr m:val="]"/>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𝑛</m:t>
                              </m:r>
                            </m:sub>
                          </m:sSub>
                        </m:e>
                      </m:d>
                    </m:oMath>
                  </m:oMathPara>
                </a14:m>
                <a:endParaRPr lang="en-US" altLang="zh-CN" b="0" dirty="0">
                  <a:solidFill>
                    <a:srgbClr val="333333"/>
                  </a:solidFill>
                  <a:effectLst/>
                  <a:cs typeface="+mn-ea"/>
                  <a:sym typeface="+mn-lt"/>
                </a:endParaRPr>
              </a:p>
              <a:p>
                <a:pPr algn="just">
                  <a:lnSpc>
                    <a:spcPct val="150000"/>
                  </a:lnSpc>
                </a:pPr>
                <a:r>
                  <a:rPr lang="zh-CN" altLang="en-US" b="0" dirty="0">
                    <a:solidFill>
                      <a:srgbClr val="333333"/>
                    </a:solidFill>
                    <a:effectLst/>
                    <a:cs typeface="+mn-ea"/>
                    <a:sym typeface="+mn-lt"/>
                  </a:rPr>
                  <a:t>损失：</a:t>
                </a:r>
                <a:endParaRPr lang="en-US" altLang="zh-CN" dirty="0">
                  <a:solidFill>
                    <a:srgbClr val="333333"/>
                  </a:solidFill>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𝐿</m:t>
                          </m:r>
                        </m:e>
                        <m:sub>
                          <m:r>
                            <a:rPr lang="en-US" altLang="zh-CN" b="0" i="1" smtClean="0">
                              <a:solidFill>
                                <a:srgbClr val="333333"/>
                              </a:solidFill>
                              <a:effectLst/>
                              <a:latin typeface="Cambria Math" panose="02040503050406030204" pitchFamily="18" charset="0"/>
                              <a:cs typeface="+mn-ea"/>
                              <a:sym typeface="+mn-lt"/>
                            </a:rPr>
                            <m:t>𝑟𝑒𝑐</m:t>
                          </m:r>
                        </m:sub>
                      </m:sSub>
                      <m:r>
                        <a:rPr lang="en-US" altLang="zh-CN" b="0" i="1" smtClean="0">
                          <a:solidFill>
                            <a:srgbClr val="333333"/>
                          </a:solidFill>
                          <a:effectLst/>
                          <a:latin typeface="Cambria Math" panose="02040503050406030204" pitchFamily="18" charset="0"/>
                          <a:cs typeface="+mn-ea"/>
                          <a:sym typeface="+mn-lt"/>
                        </a:rPr>
                        <m:t>=</m:t>
                      </m:r>
                      <m:nary>
                        <m:naryPr>
                          <m:chr m:val="∑"/>
                          <m:supHide m:val="on"/>
                          <m:ctrlPr>
                            <a:rPr lang="en-US" altLang="zh-CN" b="0" i="1" smtClean="0">
                              <a:solidFill>
                                <a:srgbClr val="333333"/>
                              </a:solidFill>
                              <a:effectLst/>
                              <a:latin typeface="Cambria Math" panose="02040503050406030204" pitchFamily="18" charset="0"/>
                              <a:cs typeface="+mn-ea"/>
                              <a:sym typeface="+mn-lt"/>
                            </a:rPr>
                          </m:ctrlPr>
                        </m:naryPr>
                        <m:sub>
                          <m:r>
                            <a:rPr lang="en-US" altLang="zh-CN" b="0" i="1" smtClean="0">
                              <a:solidFill>
                                <a:srgbClr val="333333"/>
                              </a:solidFill>
                              <a:effectLst/>
                              <a:latin typeface="Cambria Math" panose="02040503050406030204" pitchFamily="18" charset="0"/>
                              <a:cs typeface="+mn-ea"/>
                              <a:sym typeface="+mn-lt"/>
                            </a:rPr>
                            <m:t>𝑥</m:t>
                          </m:r>
                          <m:r>
                            <a:rPr lang="en-US" altLang="zh-CN" b="0" i="1" smtClean="0">
                              <a:solidFill>
                                <a:srgbClr val="333333"/>
                              </a:solidFill>
                              <a:effectLst/>
                              <a:latin typeface="Cambria Math" panose="02040503050406030204" pitchFamily="18" charset="0"/>
                              <a:cs typeface="+mn-ea"/>
                              <a:sym typeface="+mn-lt"/>
                            </a:rPr>
                            <m:t>∈</m:t>
                          </m:r>
                          <m:sSup>
                            <m:sSupPr>
                              <m:ctrlPr>
                                <a:rPr lang="en-US" altLang="zh-CN" b="0" i="1" smtClean="0">
                                  <a:solidFill>
                                    <a:srgbClr val="333333"/>
                                  </a:solidFill>
                                  <a:effectLst/>
                                  <a:latin typeface="Cambria Math" panose="02040503050406030204" pitchFamily="18" charset="0"/>
                                  <a:cs typeface="+mn-ea"/>
                                  <a:sym typeface="+mn-lt"/>
                                </a:rPr>
                              </m:ctrlPr>
                            </m:sSupPr>
                            <m:e>
                              <m:r>
                                <a:rPr lang="en-US" altLang="zh-CN" b="0" i="1" smtClean="0">
                                  <a:solidFill>
                                    <a:srgbClr val="333333"/>
                                  </a:solidFill>
                                  <a:effectLst/>
                                  <a:latin typeface="Cambria Math" panose="02040503050406030204" pitchFamily="18" charset="0"/>
                                  <a:cs typeface="+mn-ea"/>
                                  <a:sym typeface="+mn-lt"/>
                                </a:rPr>
                                <m:t>𝑋</m:t>
                              </m:r>
                            </m:e>
                            <m:sup>
                              <m:r>
                                <a:rPr lang="en-US" altLang="zh-CN" b="0" i="1" smtClean="0">
                                  <a:solidFill>
                                    <a:srgbClr val="333333"/>
                                  </a:solidFill>
                                  <a:effectLst/>
                                  <a:latin typeface="Cambria Math" panose="02040503050406030204" pitchFamily="18" charset="0"/>
                                  <a:cs typeface="+mn-ea"/>
                                  <a:sym typeface="+mn-lt"/>
                                </a:rPr>
                                <m:t>𝑠</m:t>
                              </m:r>
                            </m:sup>
                          </m:sSup>
                        </m:sub>
                        <m:sup/>
                        <m:e>
                          <m:sSup>
                            <m:sSupPr>
                              <m:ctrlPr>
                                <a:rPr lang="en-US" altLang="zh-CN" b="0" i="1" smtClean="0">
                                  <a:solidFill>
                                    <a:srgbClr val="333333"/>
                                  </a:solidFill>
                                  <a:effectLst/>
                                  <a:latin typeface="Cambria Math" panose="02040503050406030204" pitchFamily="18" charset="0"/>
                                  <a:cs typeface="+mn-ea"/>
                                  <a:sym typeface="+mn-lt"/>
                                </a:rPr>
                              </m:ctrlPr>
                            </m:sSupPr>
                            <m:e>
                              <m:d>
                                <m:dPr>
                                  <m:begChr m:val="‖"/>
                                  <m:endChr m:val="‖"/>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𝑥</m:t>
                                  </m:r>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𝐷</m:t>
                                      </m:r>
                                    </m:e>
                                    <m:sub>
                                      <m:r>
                                        <a:rPr lang="en-US" altLang="zh-CN" b="0" i="1" smtClean="0">
                                          <a:solidFill>
                                            <a:srgbClr val="333333"/>
                                          </a:solidFill>
                                          <a:effectLst/>
                                          <a:latin typeface="Cambria Math" panose="02040503050406030204" pitchFamily="18" charset="0"/>
                                          <a:cs typeface="+mn-ea"/>
                                          <a:sym typeface="+mn-lt"/>
                                        </a:rPr>
                                        <m:t>𝜔</m:t>
                                      </m:r>
                                    </m:sub>
                                  </m:sSub>
                                  <m:d>
                                    <m:dPr>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𝑛</m:t>
                                          </m:r>
                                        </m:sub>
                                      </m:sSub>
                                    </m:e>
                                  </m:d>
                                </m:e>
                              </m:d>
                            </m:e>
                            <m:sup>
                              <m:r>
                                <a:rPr lang="en-US" altLang="zh-CN" b="0" i="1" smtClean="0">
                                  <a:solidFill>
                                    <a:srgbClr val="333333"/>
                                  </a:solidFill>
                                  <a:effectLst/>
                                  <a:latin typeface="Cambria Math" panose="02040503050406030204" pitchFamily="18" charset="0"/>
                                  <a:cs typeface="+mn-ea"/>
                                  <a:sym typeface="+mn-lt"/>
                                </a:rPr>
                                <m:t>2</m:t>
                              </m:r>
                            </m:sup>
                          </m:sSup>
                        </m:e>
                      </m:nary>
                    </m:oMath>
                  </m:oMathPara>
                </a14:m>
                <a:endParaRPr lang="en-US" altLang="zh-CN" b="0" dirty="0">
                  <a:solidFill>
                    <a:srgbClr val="333333"/>
                  </a:solidFill>
                  <a:effectLst/>
                  <a:cs typeface="+mn-ea"/>
                  <a:sym typeface="+mn-lt"/>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384242"/>
              </a:xfrm>
              <a:prstGeom prst="rect">
                <a:avLst/>
              </a:prstGeom>
              <a:blipFill>
                <a:blip r:embed="rId4"/>
                <a:stretch>
                  <a:fillRect l="-44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DC17901-C981-4E4A-BAA9-E7D15924F317}"/>
              </a:ext>
            </a:extLst>
          </p:cNvPr>
          <p:cNvPicPr>
            <a:picLocks noChangeAspect="1"/>
          </p:cNvPicPr>
          <p:nvPr/>
        </p:nvPicPr>
        <p:blipFill>
          <a:blip r:embed="rId5"/>
          <a:stretch>
            <a:fillRect/>
          </a:stretch>
        </p:blipFill>
        <p:spPr>
          <a:xfrm>
            <a:off x="2014537" y="3580660"/>
            <a:ext cx="8162925" cy="1819275"/>
          </a:xfrm>
          <a:prstGeom prst="rect">
            <a:avLst/>
          </a:prstGeom>
        </p:spPr>
      </p:pic>
    </p:spTree>
    <p:extLst>
      <p:ext uri="{BB962C8B-B14F-4D97-AF65-F5344CB8AC3E}">
        <p14:creationId xmlns:p14="http://schemas.microsoft.com/office/powerpoint/2010/main" val="225116811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961580"/>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Semantic-Visual Relationship Learning</a:t>
                </a:r>
                <a:endParaRPr lang="en-US" altLang="zh-CN" b="0" i="1" dirty="0">
                  <a:solidFill>
                    <a:srgbClr val="333333"/>
                  </a:solidFill>
                  <a:effectLst/>
                  <a:latin typeface="Cambria Math" panose="02040503050406030204" pitchFamily="18" charset="0"/>
                  <a:cs typeface="+mn-ea"/>
                  <a:sym typeface="+mn-lt"/>
                </a:endParaRPr>
              </a:p>
              <a:p>
                <a:pPr algn="just">
                  <a:lnSpc>
                    <a:spcPct val="150000"/>
                  </a:lnSpc>
                </a:pPr>
                <a:r>
                  <a:rPr lang="en-US" altLang="zh-CN" b="0" dirty="0">
                    <a:solidFill>
                      <a:srgbClr val="333333"/>
                    </a:solidFill>
                    <a:effectLst/>
                    <a:cs typeface="+mn-ea"/>
                    <a:sym typeface="+mn-lt"/>
                  </a:rPr>
                  <a:t>Relation Network</a:t>
                </a:r>
                <a:r>
                  <a:rPr lang="zh-CN" altLang="en-US" b="0" dirty="0">
                    <a:solidFill>
                      <a:srgbClr val="333333"/>
                    </a:solidFill>
                    <a:effectLst/>
                    <a:cs typeface="+mn-ea"/>
                    <a:sym typeface="+mn-lt"/>
                  </a:rPr>
                  <a:t>通过最大化</a:t>
                </a:r>
                <a14:m>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sub>
                    </m:sSub>
                  </m:oMath>
                </a14:m>
                <a:r>
                  <a:rPr lang="zh-CN" altLang="en-US" dirty="0">
                    <a:solidFill>
                      <a:srgbClr val="333333"/>
                    </a:solidFill>
                    <a:cs typeface="+mn-ea"/>
                    <a:sym typeface="+mn-lt"/>
                  </a:rPr>
                  <a:t>和</a:t>
                </a:r>
                <a14:m>
                  <m:oMath xmlns:m="http://schemas.openxmlformats.org/officeDocument/2006/math">
                    <m:sSup>
                      <m:sSupPr>
                        <m:ctrlPr>
                          <a:rPr lang="en-US" altLang="zh-CN" b="0" i="1" smtClean="0">
                            <a:solidFill>
                              <a:srgbClr val="333333"/>
                            </a:solidFill>
                            <a:latin typeface="Cambria Math" panose="02040503050406030204" pitchFamily="18" charset="0"/>
                            <a:cs typeface="+mn-ea"/>
                            <a:sym typeface="+mn-lt"/>
                          </a:rPr>
                        </m:ctrlPr>
                      </m:sSupPr>
                      <m:e>
                        <m:r>
                          <a:rPr lang="en-US" altLang="zh-CN" b="0" i="1" smtClean="0">
                            <a:solidFill>
                              <a:srgbClr val="333333"/>
                            </a:solidFill>
                            <a:latin typeface="Cambria Math" panose="02040503050406030204" pitchFamily="18" charset="0"/>
                            <a:cs typeface="+mn-ea"/>
                            <a:sym typeface="+mn-lt"/>
                          </a:rPr>
                          <m:t>𝑎</m:t>
                        </m:r>
                      </m:e>
                      <m:sup>
                        <m:r>
                          <a:rPr lang="en-US" altLang="zh-CN" b="0" i="1" smtClean="0">
                            <a:solidFill>
                              <a:srgbClr val="333333"/>
                            </a:solidFill>
                            <a:latin typeface="Cambria Math" panose="02040503050406030204" pitchFamily="18" charset="0"/>
                            <a:cs typeface="+mn-ea"/>
                            <a:sym typeface="+mn-lt"/>
                          </a:rPr>
                          <m:t>𝑠</m:t>
                        </m:r>
                      </m:sup>
                    </m:sSup>
                  </m:oMath>
                </a14:m>
                <a:r>
                  <a:rPr lang="zh-CN" altLang="en-US" dirty="0">
                    <a:solidFill>
                      <a:srgbClr val="333333"/>
                    </a:solidFill>
                    <a:cs typeface="+mn-ea"/>
                    <a:sym typeface="+mn-lt"/>
                  </a:rPr>
                  <a:t>间的</a:t>
                </a:r>
                <a:r>
                  <a:rPr lang="en-US" altLang="zh-CN" dirty="0">
                    <a:solidFill>
                      <a:srgbClr val="333333"/>
                    </a:solidFill>
                    <a:cs typeface="+mn-ea"/>
                    <a:sym typeface="+mn-lt"/>
                  </a:rPr>
                  <a:t>compatibility score</a:t>
                </a:r>
                <a:r>
                  <a:rPr lang="zh-CN" altLang="en-US" dirty="0">
                    <a:solidFill>
                      <a:srgbClr val="333333"/>
                    </a:solidFill>
                    <a:cs typeface="+mn-ea"/>
                    <a:sym typeface="+mn-lt"/>
                  </a:rPr>
                  <a:t>来学习</a:t>
                </a:r>
                <a:r>
                  <a:rPr lang="en-US" altLang="zh-CN" dirty="0">
                    <a:solidFill>
                      <a:srgbClr val="333333"/>
                    </a:solidFill>
                    <a:cs typeface="+mn-ea"/>
                    <a:sym typeface="+mn-lt"/>
                  </a:rPr>
                  <a:t>semantic-consistent</a:t>
                </a:r>
              </a:p>
              <a:p>
                <a:pPr algn="just">
                  <a:lnSpc>
                    <a:spcPct val="150000"/>
                  </a:lnSpc>
                </a:pPr>
                <a:endParaRPr lang="en-US" altLang="zh-CN" b="0" dirty="0">
                  <a:solidFill>
                    <a:srgbClr val="333333"/>
                  </a:solidFill>
                  <a:effectLst/>
                  <a:cs typeface="+mn-ea"/>
                  <a:sym typeface="+mn-lt"/>
                </a:endParaRPr>
              </a:p>
              <a:p>
                <a:pPr algn="just">
                  <a:lnSpc>
                    <a:spcPct val="150000"/>
                  </a:lnSpc>
                </a:pPr>
                <a:r>
                  <a:rPr lang="zh-CN" altLang="en-US" b="0" dirty="0">
                    <a:solidFill>
                      <a:srgbClr val="333333"/>
                    </a:solidFill>
                    <a:effectLst/>
                    <a:cs typeface="+mn-ea"/>
                    <a:sym typeface="+mn-lt"/>
                  </a:rPr>
                  <a:t>损失：</a:t>
                </a:r>
                <a:endParaRPr lang="en-US" altLang="zh-CN" dirty="0">
                  <a:solidFill>
                    <a:srgbClr val="333333"/>
                  </a:solidFill>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𝐿</m:t>
                          </m:r>
                        </m:e>
                        <m:sub>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sub>
                          </m:sSub>
                        </m:sub>
                      </m:sSub>
                      <m:r>
                        <a:rPr lang="en-US" altLang="zh-CN" b="0" i="1" smtClean="0">
                          <a:solidFill>
                            <a:srgbClr val="333333"/>
                          </a:solidFill>
                          <a:effectLst/>
                          <a:latin typeface="Cambria Math" panose="02040503050406030204" pitchFamily="18" charset="0"/>
                          <a:cs typeface="+mn-ea"/>
                          <a:sym typeface="+mn-lt"/>
                        </a:rPr>
                        <m:t>=</m:t>
                      </m:r>
                      <m:nary>
                        <m:naryPr>
                          <m:chr m:val="∑"/>
                          <m:ctrlPr>
                            <a:rPr lang="en-US" altLang="zh-CN" b="0" i="1" smtClean="0">
                              <a:solidFill>
                                <a:srgbClr val="333333"/>
                              </a:solidFill>
                              <a:effectLst/>
                              <a:latin typeface="Cambria Math" panose="02040503050406030204" pitchFamily="18" charset="0"/>
                              <a:cs typeface="+mn-ea"/>
                              <a:sym typeface="+mn-lt"/>
                            </a:rPr>
                          </m:ctrlPr>
                        </m:naryPr>
                        <m:sub>
                          <m:r>
                            <a:rPr lang="en-US" altLang="zh-CN" b="0" i="1" smtClean="0">
                              <a:solidFill>
                                <a:srgbClr val="333333"/>
                              </a:solidFill>
                              <a:effectLst/>
                              <a:latin typeface="Cambria Math" panose="02040503050406030204" pitchFamily="18" charset="0"/>
                              <a:cs typeface="+mn-ea"/>
                              <a:sym typeface="+mn-lt"/>
                            </a:rPr>
                            <m:t>𝑡</m:t>
                          </m:r>
                          <m:r>
                            <a:rPr lang="en-US" altLang="zh-CN" b="0" i="1" smtClean="0">
                              <a:solidFill>
                                <a:srgbClr val="333333"/>
                              </a:solidFill>
                              <a:effectLst/>
                              <a:latin typeface="Cambria Math" panose="02040503050406030204" pitchFamily="18" charset="0"/>
                              <a:cs typeface="+mn-ea"/>
                              <a:sym typeface="+mn-lt"/>
                            </a:rPr>
                            <m:t>=1</m:t>
                          </m:r>
                        </m:sub>
                        <m:sup>
                          <m:r>
                            <a:rPr lang="en-US" altLang="zh-CN" b="0" i="1" smtClean="0">
                              <a:solidFill>
                                <a:srgbClr val="333333"/>
                              </a:solidFill>
                              <a:effectLst/>
                              <a:latin typeface="Cambria Math" panose="02040503050406030204" pitchFamily="18" charset="0"/>
                              <a:cs typeface="+mn-ea"/>
                              <a:sym typeface="+mn-lt"/>
                            </a:rPr>
                            <m:t>𝐵</m:t>
                          </m:r>
                        </m:sup>
                        <m:e>
                          <m:nary>
                            <m:naryPr>
                              <m:chr m:val="∑"/>
                              <m:ctrlPr>
                                <a:rPr lang="en-US" altLang="zh-CN" b="0" i="1" smtClean="0">
                                  <a:solidFill>
                                    <a:srgbClr val="333333"/>
                                  </a:solidFill>
                                  <a:effectLst/>
                                  <a:latin typeface="Cambria Math" panose="02040503050406030204" pitchFamily="18" charset="0"/>
                                  <a:cs typeface="+mn-ea"/>
                                  <a:sym typeface="+mn-lt"/>
                                </a:rPr>
                              </m:ctrlPr>
                            </m:naryPr>
                            <m:sub>
                              <m:r>
                                <a:rPr lang="en-US" altLang="zh-CN" b="0" i="1" smtClean="0">
                                  <a:solidFill>
                                    <a:srgbClr val="333333"/>
                                  </a:solidFill>
                                  <a:effectLst/>
                                  <a:latin typeface="Cambria Math" panose="02040503050406030204" pitchFamily="18" charset="0"/>
                                  <a:cs typeface="+mn-ea"/>
                                  <a:sym typeface="+mn-lt"/>
                                </a:rPr>
                                <m:t>𝑐</m:t>
                              </m:r>
                              <m:r>
                                <a:rPr lang="en-US" altLang="zh-CN" b="0" i="1" smtClean="0">
                                  <a:solidFill>
                                    <a:srgbClr val="333333"/>
                                  </a:solidFill>
                                  <a:effectLst/>
                                  <a:latin typeface="Cambria Math" panose="02040503050406030204" pitchFamily="18" charset="0"/>
                                  <a:cs typeface="+mn-ea"/>
                                  <a:sym typeface="+mn-lt"/>
                                </a:rPr>
                                <m:t>=1</m:t>
                              </m:r>
                            </m:sub>
                            <m:sup>
                              <m:sSup>
                                <m:sSupPr>
                                  <m:ctrlPr>
                                    <a:rPr lang="en-US" altLang="zh-CN" b="0" i="1" smtClean="0">
                                      <a:solidFill>
                                        <a:srgbClr val="333333"/>
                                      </a:solidFill>
                                      <a:effectLst/>
                                      <a:latin typeface="Cambria Math" panose="02040503050406030204" pitchFamily="18" charset="0"/>
                                      <a:cs typeface="+mn-ea"/>
                                      <a:sym typeface="+mn-lt"/>
                                    </a:rPr>
                                  </m:ctrlPr>
                                </m:sSupPr>
                                <m:e>
                                  <m:r>
                                    <a:rPr lang="en-US" altLang="zh-CN" b="0" i="1" smtClean="0">
                                      <a:solidFill>
                                        <a:srgbClr val="333333"/>
                                      </a:solidFill>
                                      <a:effectLst/>
                                      <a:latin typeface="Cambria Math" panose="02040503050406030204" pitchFamily="18" charset="0"/>
                                      <a:cs typeface="+mn-ea"/>
                                      <a:sym typeface="+mn-lt"/>
                                    </a:rPr>
                                    <m:t>𝑁</m:t>
                                  </m:r>
                                </m:e>
                                <m:sup>
                                  <m:r>
                                    <a:rPr lang="en-US" altLang="zh-CN" b="0" i="1" smtClean="0">
                                      <a:solidFill>
                                        <a:srgbClr val="333333"/>
                                      </a:solidFill>
                                      <a:effectLst/>
                                      <a:latin typeface="Cambria Math" panose="02040503050406030204" pitchFamily="18" charset="0"/>
                                      <a:cs typeface="+mn-ea"/>
                                      <a:sym typeface="+mn-lt"/>
                                    </a:rPr>
                                    <m:t>𝑐</m:t>
                                  </m:r>
                                </m:sup>
                              </m:sSup>
                            </m:sup>
                            <m:e>
                              <m:sSup>
                                <m:sSupPr>
                                  <m:ctrlPr>
                                    <a:rPr lang="en-US" altLang="zh-CN" b="0" i="1" smtClean="0">
                                      <a:solidFill>
                                        <a:srgbClr val="333333"/>
                                      </a:solidFill>
                                      <a:effectLst/>
                                      <a:latin typeface="Cambria Math" panose="02040503050406030204" pitchFamily="18" charset="0"/>
                                      <a:cs typeface="+mn-ea"/>
                                      <a:sym typeface="+mn-lt"/>
                                    </a:rPr>
                                  </m:ctrlPr>
                                </m:sSupPr>
                                <m:e>
                                  <m:d>
                                    <m:dPr>
                                      <m:begChr m:val="‖"/>
                                      <m:endChr m:val="‖"/>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𝑅</m:t>
                                          </m:r>
                                        </m:e>
                                        <m:sub>
                                          <m:r>
                                            <a:rPr lang="en-US" altLang="zh-CN" b="0" i="1" smtClean="0">
                                              <a:solidFill>
                                                <a:srgbClr val="333333"/>
                                              </a:solidFill>
                                              <a:effectLst/>
                                              <a:latin typeface="Cambria Math" panose="02040503050406030204" pitchFamily="18" charset="0"/>
                                              <a:cs typeface="+mn-ea"/>
                                              <a:sym typeface="+mn-lt"/>
                                            </a:rPr>
                                            <m:t>𝐾</m:t>
                                          </m:r>
                                        </m:sub>
                                      </m:sSub>
                                      <m:d>
                                        <m:dPr>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𝑡</m:t>
                                                  </m:r>
                                                </m:e>
                                              </m:d>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𝑐</m:t>
                                                  </m:r>
                                                </m:e>
                                              </m:d>
                                            </m:sub>
                                          </m:sSub>
                                        </m:e>
                                      </m:d>
                                      <m:r>
                                        <a:rPr lang="en-US" altLang="zh-CN" b="0" i="1" smtClean="0">
                                          <a:solidFill>
                                            <a:srgbClr val="333333"/>
                                          </a:solidFill>
                                          <a:effectLst/>
                                          <a:latin typeface="Cambria Math" panose="02040503050406030204" pitchFamily="18" charset="0"/>
                                          <a:cs typeface="+mn-ea"/>
                                          <a:sym typeface="+mn-lt"/>
                                        </a:rPr>
                                        <m:t> −</m:t>
                                      </m:r>
                                      <m:r>
                                        <a:rPr lang="en-US" altLang="zh-CN" b="0" i="1" smtClean="0">
                                          <a:solidFill>
                                            <a:srgbClr val="333333"/>
                                          </a:solidFill>
                                          <a:effectLst/>
                                          <a:latin typeface="Cambria Math" panose="02040503050406030204" pitchFamily="18" charset="0"/>
                                          <a:cs typeface="+mn-ea"/>
                                          <a:sym typeface="+mn-lt"/>
                                        </a:rPr>
                                        <m:t>𝐶𝑆</m:t>
                                      </m:r>
                                      <m:d>
                                        <m:dPr>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𝑠</m:t>
                                              </m:r>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𝑡</m:t>
                                                  </m:r>
                                                </m:e>
                                              </m:d>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𝑐</m:t>
                                                  </m:r>
                                                </m:e>
                                              </m:d>
                                            </m:sub>
                                          </m:sSub>
                                        </m:e>
                                      </m:d>
                                    </m:e>
                                  </m:d>
                                </m:e>
                                <m:sup>
                                  <m:r>
                                    <a:rPr lang="en-US" altLang="zh-CN" b="0" i="1" smtClean="0">
                                      <a:solidFill>
                                        <a:srgbClr val="333333"/>
                                      </a:solidFill>
                                      <a:effectLst/>
                                      <a:latin typeface="Cambria Math" panose="02040503050406030204" pitchFamily="18" charset="0"/>
                                      <a:cs typeface="+mn-ea"/>
                                      <a:sym typeface="+mn-lt"/>
                                    </a:rPr>
                                    <m:t>2</m:t>
                                  </m:r>
                                </m:sup>
                              </m:sSup>
                            </m:e>
                          </m:nary>
                        </m:e>
                      </m:nary>
                    </m:oMath>
                  </m:oMathPara>
                </a14:m>
                <a:endParaRPr lang="en-US" altLang="zh-CN" b="0" dirty="0">
                  <a:solidFill>
                    <a:srgbClr val="333333"/>
                  </a:solidFill>
                  <a:effectLst/>
                  <a:cs typeface="+mn-ea"/>
                  <a:sym typeface="+mn-lt"/>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961580"/>
              </a:xfrm>
              <a:prstGeom prst="rect">
                <a:avLst/>
              </a:prstGeom>
              <a:blipFill>
                <a:blip r:embed="rId4"/>
                <a:stretch>
                  <a:fillRect l="-4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D2C0F0C-6D95-4D12-8FDD-A4424FAFD452}"/>
              </a:ext>
            </a:extLst>
          </p:cNvPr>
          <p:cNvPicPr>
            <a:picLocks noChangeAspect="1"/>
          </p:cNvPicPr>
          <p:nvPr/>
        </p:nvPicPr>
        <p:blipFill>
          <a:blip r:embed="rId5"/>
          <a:stretch>
            <a:fillRect/>
          </a:stretch>
        </p:blipFill>
        <p:spPr>
          <a:xfrm>
            <a:off x="3652837" y="3702975"/>
            <a:ext cx="4886325" cy="2867025"/>
          </a:xfrm>
          <a:prstGeom prst="rect">
            <a:avLst/>
          </a:prstGeom>
        </p:spPr>
      </p:pic>
    </p:spTree>
    <p:extLst>
      <p:ext uri="{BB962C8B-B14F-4D97-AF65-F5344CB8AC3E}">
        <p14:creationId xmlns:p14="http://schemas.microsoft.com/office/powerpoint/2010/main" val="339454869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234843"/>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Disentanglement by Total Correlation Penalty</a:t>
                </a:r>
              </a:p>
              <a:p>
                <a:pPr algn="just">
                  <a:lnSpc>
                    <a:spcPct val="150000"/>
                  </a:lnSpc>
                </a:pPr>
                <a:r>
                  <a:rPr lang="zh-CN" altLang="en-US" dirty="0">
                    <a:solidFill>
                      <a:srgbClr val="333333"/>
                    </a:solidFill>
                    <a:cs typeface="+mn-ea"/>
                    <a:sym typeface="+mn-lt"/>
                  </a:rPr>
                  <a:t>为了促进</a:t>
                </a:r>
                <a:r>
                  <a:rPr lang="en-US" altLang="zh-CN" dirty="0">
                    <a:solidFill>
                      <a:srgbClr val="333333"/>
                    </a:solidFill>
                    <a:cs typeface="+mn-ea"/>
                    <a:sym typeface="+mn-lt"/>
                  </a:rPr>
                  <a:t>semantic-consistent </a:t>
                </a:r>
                <a14:m>
                  <m:oMath xmlns:m="http://schemas.openxmlformats.org/officeDocument/2006/math">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h</m:t>
                        </m:r>
                      </m:e>
                      <m:sub>
                        <m:r>
                          <a:rPr lang="en-US" altLang="zh-CN" b="0" i="1" smtClean="0">
                            <a:solidFill>
                              <a:srgbClr val="333333"/>
                            </a:solidFill>
                            <a:latin typeface="Cambria Math" panose="02040503050406030204" pitchFamily="18" charset="0"/>
                            <a:cs typeface="+mn-ea"/>
                            <a:sym typeface="+mn-lt"/>
                          </a:rPr>
                          <m:t>𝑠</m:t>
                        </m:r>
                      </m:sub>
                    </m:sSub>
                    <m:r>
                      <a:rPr lang="zh-CN" altLang="en-US" i="1">
                        <a:solidFill>
                          <a:srgbClr val="333333"/>
                        </a:solidFill>
                        <a:latin typeface="Cambria Math" panose="02040503050406030204" pitchFamily="18" charset="0"/>
                        <a:cs typeface="+mn-ea"/>
                        <a:sym typeface="+mn-lt"/>
                      </a:rPr>
                      <m:t>和</m:t>
                    </m:r>
                  </m:oMath>
                </a14:m>
                <a:r>
                  <a:rPr lang="en-US" altLang="zh-CN" b="0" dirty="0">
                    <a:solidFill>
                      <a:srgbClr val="333333"/>
                    </a:solidFill>
                    <a:effectLst/>
                    <a:cs typeface="+mn-ea"/>
                    <a:sym typeface="+mn-lt"/>
                  </a:rPr>
                  <a:t>semantic-unrelated </a:t>
                </a:r>
                <a14:m>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h</m:t>
                        </m:r>
                      </m:e>
                      <m:sub>
                        <m:r>
                          <a:rPr lang="en-US" altLang="zh-CN" b="0" i="1" smtClean="0">
                            <a:solidFill>
                              <a:srgbClr val="333333"/>
                            </a:solidFill>
                            <a:effectLst/>
                            <a:latin typeface="Cambria Math" panose="02040503050406030204" pitchFamily="18" charset="0"/>
                            <a:cs typeface="+mn-ea"/>
                            <a:sym typeface="+mn-lt"/>
                          </a:rPr>
                          <m:t>𝑛</m:t>
                        </m:r>
                      </m:sub>
                    </m:sSub>
                  </m:oMath>
                </a14:m>
                <a:r>
                  <a:rPr lang="zh-CN" altLang="en-US" dirty="0">
                    <a:solidFill>
                      <a:srgbClr val="333333"/>
                    </a:solidFill>
                    <a:cs typeface="+mn-ea"/>
                    <a:sym typeface="+mn-lt"/>
                  </a:rPr>
                  <a:t>的解耦，引入</a:t>
                </a:r>
                <a:r>
                  <a:rPr lang="en-US" altLang="zh-CN" dirty="0">
                    <a:solidFill>
                      <a:srgbClr val="333333"/>
                    </a:solidFill>
                    <a:cs typeface="+mn-ea"/>
                    <a:sym typeface="+mn-lt"/>
                  </a:rPr>
                  <a:t>total correlation penalty</a:t>
                </a:r>
              </a:p>
              <a:p>
                <a:pPr algn="just">
                  <a:lnSpc>
                    <a:spcPct val="150000"/>
                  </a:lnSpc>
                </a:pPr>
                <a:endParaRPr lang="en-US" altLang="zh-CN" b="0" dirty="0">
                  <a:solidFill>
                    <a:srgbClr val="333333"/>
                  </a:solidFill>
                  <a:effectLst/>
                  <a:cs typeface="+mn-ea"/>
                  <a:sym typeface="+mn-lt"/>
                </a:endParaRPr>
              </a:p>
              <a:p>
                <a:pPr algn="just">
                  <a:lnSpc>
                    <a:spcPct val="150000"/>
                  </a:lnSpc>
                </a:pPr>
                <a:r>
                  <a:rPr lang="zh-CN" altLang="en-US" b="0" dirty="0">
                    <a:solidFill>
                      <a:srgbClr val="333333"/>
                    </a:solidFill>
                    <a:effectLst/>
                    <a:cs typeface="+mn-ea"/>
                    <a:sym typeface="+mn-lt"/>
                  </a:rPr>
                  <a:t>损失：</a:t>
                </a:r>
                <a:endParaRPr lang="en-US" altLang="zh-CN" b="0" dirty="0">
                  <a:solidFill>
                    <a:srgbClr val="333333"/>
                  </a:solidFill>
                  <a:effectLst/>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𝐿</m:t>
                          </m:r>
                        </m:e>
                        <m:sub>
                          <m:r>
                            <a:rPr lang="en-US" altLang="zh-CN" b="0" i="1" smtClean="0">
                              <a:solidFill>
                                <a:srgbClr val="333333"/>
                              </a:solidFill>
                              <a:latin typeface="Cambria Math" panose="02040503050406030204" pitchFamily="18" charset="0"/>
                              <a:cs typeface="+mn-ea"/>
                              <a:sym typeface="+mn-lt"/>
                            </a:rPr>
                            <m:t>𝑑𝑖𝑠</m:t>
                          </m:r>
                        </m:sub>
                      </m:sSub>
                      <m:r>
                        <a:rPr lang="en-US" altLang="zh-CN" b="0" i="1" smtClean="0">
                          <a:solidFill>
                            <a:srgbClr val="333333"/>
                          </a:solidFill>
                          <a:latin typeface="Cambria Math" panose="02040503050406030204" pitchFamily="18" charset="0"/>
                          <a:cs typeface="+mn-ea"/>
                          <a:sym typeface="+mn-lt"/>
                        </a:rPr>
                        <m:t>=</m:t>
                      </m:r>
                      <m:func>
                        <m:funcPr>
                          <m:ctrlPr>
                            <a:rPr lang="en-US" altLang="zh-CN" b="0" i="1" smtClean="0">
                              <a:solidFill>
                                <a:srgbClr val="333333"/>
                              </a:solidFill>
                              <a:latin typeface="Cambria Math" panose="02040503050406030204" pitchFamily="18" charset="0"/>
                              <a:cs typeface="+mn-ea"/>
                              <a:sym typeface="+mn-lt"/>
                            </a:rPr>
                          </m:ctrlPr>
                        </m:funcPr>
                        <m:fName>
                          <m:r>
                            <m:rPr>
                              <m:sty m:val="p"/>
                            </m:rPr>
                            <a:rPr lang="en-US" altLang="zh-CN" b="0" i="0" smtClean="0">
                              <a:solidFill>
                                <a:srgbClr val="333333"/>
                              </a:solidFill>
                              <a:latin typeface="Cambria Math" panose="02040503050406030204" pitchFamily="18" charset="0"/>
                              <a:cs typeface="+mn-ea"/>
                              <a:sym typeface="+mn-lt"/>
                            </a:rPr>
                            <m:t>log</m:t>
                          </m:r>
                        </m:fName>
                        <m:e>
                          <m:r>
                            <a:rPr lang="en-US" altLang="zh-CN" b="0" i="1" smtClean="0">
                              <a:solidFill>
                                <a:srgbClr val="333333"/>
                              </a:solidFill>
                              <a:latin typeface="Cambria Math" panose="02040503050406030204" pitchFamily="18" charset="0"/>
                              <a:cs typeface="+mn-ea"/>
                              <a:sym typeface="+mn-lt"/>
                            </a:rPr>
                            <m:t>𝐷𝑖</m:t>
                          </m:r>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𝑠</m:t>
                              </m:r>
                            </m:e>
                            <m:sub>
                              <m:r>
                                <a:rPr lang="en-US" altLang="zh-CN" b="0" i="1" smtClean="0">
                                  <a:solidFill>
                                    <a:srgbClr val="333333"/>
                                  </a:solidFill>
                                  <a:latin typeface="Cambria Math" panose="02040503050406030204" pitchFamily="18" charset="0"/>
                                  <a:cs typeface="+mn-ea"/>
                                  <a:sym typeface="+mn-lt"/>
                                </a:rPr>
                                <m:t>𝜑</m:t>
                              </m:r>
                            </m:sub>
                          </m:sSub>
                          <m:d>
                            <m:dPr>
                              <m:ctrlPr>
                                <a:rPr lang="en-US" altLang="zh-CN" b="0" i="1" smtClean="0">
                                  <a:solidFill>
                                    <a:srgbClr val="333333"/>
                                  </a:solidFill>
                                  <a:latin typeface="Cambria Math" panose="02040503050406030204" pitchFamily="18" charset="0"/>
                                  <a:cs typeface="+mn-ea"/>
                                  <a:sym typeface="+mn-lt"/>
                                </a:rPr>
                              </m:ctrlPr>
                            </m:dPr>
                            <m:e>
                              <m:r>
                                <a:rPr lang="en-US" altLang="zh-CN" b="0" i="1" smtClean="0">
                                  <a:solidFill>
                                    <a:srgbClr val="333333"/>
                                  </a:solidFill>
                                  <a:latin typeface="Cambria Math" panose="02040503050406030204" pitchFamily="18" charset="0"/>
                                  <a:cs typeface="+mn-ea"/>
                                  <a:sym typeface="+mn-lt"/>
                                </a:rPr>
                                <m:t>h</m:t>
                              </m:r>
                            </m:e>
                          </m:d>
                        </m:e>
                      </m:func>
                      <m:r>
                        <a:rPr lang="en-US" altLang="zh-CN" b="0" i="1" smtClean="0">
                          <a:solidFill>
                            <a:srgbClr val="333333"/>
                          </a:solidFill>
                          <a:latin typeface="Cambria Math" panose="02040503050406030204" pitchFamily="18" charset="0"/>
                          <a:cs typeface="+mn-ea"/>
                          <a:sym typeface="+mn-lt"/>
                        </a:rPr>
                        <m:t>+</m:t>
                      </m:r>
                      <m:func>
                        <m:funcPr>
                          <m:ctrlPr>
                            <a:rPr lang="en-US" altLang="zh-CN" b="0" i="1" smtClean="0">
                              <a:solidFill>
                                <a:srgbClr val="333333"/>
                              </a:solidFill>
                              <a:latin typeface="Cambria Math" panose="02040503050406030204" pitchFamily="18" charset="0"/>
                              <a:cs typeface="+mn-ea"/>
                              <a:sym typeface="+mn-lt"/>
                            </a:rPr>
                          </m:ctrlPr>
                        </m:funcPr>
                        <m:fName>
                          <m:r>
                            <m:rPr>
                              <m:sty m:val="p"/>
                            </m:rPr>
                            <a:rPr lang="en-US" altLang="zh-CN" b="0" i="0" smtClean="0">
                              <a:solidFill>
                                <a:srgbClr val="333333"/>
                              </a:solidFill>
                              <a:latin typeface="Cambria Math" panose="02040503050406030204" pitchFamily="18" charset="0"/>
                              <a:cs typeface="+mn-ea"/>
                              <a:sym typeface="+mn-lt"/>
                            </a:rPr>
                            <m:t>log</m:t>
                          </m:r>
                        </m:fName>
                        <m:e>
                          <m:r>
                            <a:rPr lang="en-US" altLang="zh-CN" b="0" i="1" smtClean="0">
                              <a:solidFill>
                                <a:srgbClr val="333333"/>
                              </a:solidFill>
                              <a:latin typeface="Cambria Math" panose="02040503050406030204" pitchFamily="18" charset="0"/>
                              <a:cs typeface="+mn-ea"/>
                              <a:sym typeface="+mn-lt"/>
                            </a:rPr>
                            <m:t>(1 −</m:t>
                          </m:r>
                          <m:r>
                            <a:rPr lang="en-US" altLang="zh-CN" b="0" i="1" smtClean="0">
                              <a:solidFill>
                                <a:srgbClr val="333333"/>
                              </a:solidFill>
                              <a:latin typeface="Cambria Math" panose="02040503050406030204" pitchFamily="18" charset="0"/>
                              <a:cs typeface="+mn-ea"/>
                              <a:sym typeface="+mn-lt"/>
                            </a:rPr>
                            <m:t>𝐷𝑖</m:t>
                          </m:r>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𝑠</m:t>
                              </m:r>
                            </m:e>
                            <m:sub>
                              <m:r>
                                <a:rPr lang="en-US" altLang="zh-CN" b="0" i="1" smtClean="0">
                                  <a:solidFill>
                                    <a:srgbClr val="333333"/>
                                  </a:solidFill>
                                  <a:latin typeface="Cambria Math" panose="02040503050406030204" pitchFamily="18" charset="0"/>
                                  <a:cs typeface="+mn-ea"/>
                                  <a:sym typeface="+mn-lt"/>
                                </a:rPr>
                                <m:t>𝜑</m:t>
                              </m:r>
                            </m:sub>
                          </m:sSub>
                          <m:r>
                            <a:rPr lang="en-US" altLang="zh-CN" b="0" i="1" smtClean="0">
                              <a:solidFill>
                                <a:srgbClr val="333333"/>
                              </a:solidFill>
                              <a:latin typeface="Cambria Math" panose="02040503050406030204" pitchFamily="18" charset="0"/>
                              <a:cs typeface="+mn-ea"/>
                              <a:sym typeface="+mn-lt"/>
                            </a:rPr>
                            <m:t>(</m:t>
                          </m:r>
                          <m:acc>
                            <m:accPr>
                              <m:chr m:val="̃"/>
                              <m:ctrlPr>
                                <a:rPr lang="en-US" altLang="zh-CN" b="0" i="1" smtClean="0">
                                  <a:solidFill>
                                    <a:srgbClr val="333333"/>
                                  </a:solidFill>
                                  <a:latin typeface="Cambria Math" panose="02040503050406030204" pitchFamily="18" charset="0"/>
                                  <a:cs typeface="+mn-ea"/>
                                  <a:sym typeface="+mn-lt"/>
                                </a:rPr>
                              </m:ctrlPr>
                            </m:accPr>
                            <m:e>
                              <m:r>
                                <a:rPr lang="en-US" altLang="zh-CN" b="0" i="1" smtClean="0">
                                  <a:solidFill>
                                    <a:srgbClr val="333333"/>
                                  </a:solidFill>
                                  <a:latin typeface="Cambria Math" panose="02040503050406030204" pitchFamily="18" charset="0"/>
                                  <a:cs typeface="+mn-ea"/>
                                  <a:sym typeface="+mn-lt"/>
                                </a:rPr>
                                <m:t>h</m:t>
                              </m:r>
                            </m:e>
                          </m:acc>
                          <m:r>
                            <a:rPr lang="en-US" altLang="zh-CN" b="0" i="1" smtClean="0">
                              <a:solidFill>
                                <a:srgbClr val="333333"/>
                              </a:solidFill>
                              <a:latin typeface="Cambria Math" panose="02040503050406030204" pitchFamily="18" charset="0"/>
                              <a:cs typeface="+mn-ea"/>
                              <a:sym typeface="+mn-lt"/>
                            </a:rPr>
                            <m:t>))</m:t>
                          </m:r>
                        </m:e>
                      </m:func>
                    </m:oMath>
                  </m:oMathPara>
                </a14:m>
                <a:endParaRPr lang="en-US" altLang="zh-CN" dirty="0">
                  <a:solidFill>
                    <a:srgbClr val="333333"/>
                  </a:solidFill>
                  <a:cs typeface="+mn-ea"/>
                  <a:sym typeface="+mn-lt"/>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234843"/>
              </a:xfrm>
              <a:prstGeom prst="rect">
                <a:avLst/>
              </a:prstGeom>
              <a:blipFill>
                <a:blip r:embed="rId4"/>
                <a:stretch>
                  <a:fillRect l="-44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3036EE6-9891-40AE-B44D-66466648AEC4}"/>
              </a:ext>
            </a:extLst>
          </p:cNvPr>
          <p:cNvPicPr>
            <a:picLocks noChangeAspect="1"/>
          </p:cNvPicPr>
          <p:nvPr/>
        </p:nvPicPr>
        <p:blipFill>
          <a:blip r:embed="rId5"/>
          <a:stretch>
            <a:fillRect/>
          </a:stretch>
        </p:blipFill>
        <p:spPr>
          <a:xfrm>
            <a:off x="3948112" y="3260627"/>
            <a:ext cx="4295775" cy="3248025"/>
          </a:xfrm>
          <a:prstGeom prst="rect">
            <a:avLst/>
          </a:prstGeom>
        </p:spPr>
      </p:pic>
    </p:spTree>
    <p:extLst>
      <p:ext uri="{BB962C8B-B14F-4D97-AF65-F5344CB8AC3E}">
        <p14:creationId xmlns:p14="http://schemas.microsoft.com/office/powerpoint/2010/main" val="208565983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281137"/>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Visual Feature Generation</a:t>
                </a:r>
              </a:p>
              <a:p>
                <a:pPr algn="just">
                  <a:lnSpc>
                    <a:spcPct val="150000"/>
                  </a:lnSpc>
                </a:pPr>
                <a:r>
                  <a:rPr lang="zh-CN" altLang="en-US" b="0" dirty="0">
                    <a:solidFill>
                      <a:srgbClr val="333333"/>
                    </a:solidFill>
                    <a:effectLst/>
                    <a:cs typeface="+mn-ea"/>
                    <a:sym typeface="+mn-lt"/>
                  </a:rPr>
                  <a:t>将</a:t>
                </a:r>
                <a:r>
                  <a:rPr lang="en-US" altLang="zh-CN" b="0" dirty="0" err="1">
                    <a:solidFill>
                      <a:srgbClr val="333333"/>
                    </a:solidFill>
                    <a:effectLst/>
                    <a:cs typeface="+mn-ea"/>
                    <a:sym typeface="+mn-lt"/>
                  </a:rPr>
                  <a:t>cVAE</a:t>
                </a:r>
                <a:r>
                  <a:rPr lang="zh-CN" altLang="en-US" b="0" dirty="0">
                    <a:solidFill>
                      <a:srgbClr val="333333"/>
                    </a:solidFill>
                    <a:effectLst/>
                    <a:cs typeface="+mn-ea"/>
                    <a:sym typeface="+mn-lt"/>
                  </a:rPr>
                  <a:t>中的类别信息表示为</a:t>
                </a:r>
                <a:r>
                  <a:rPr lang="en-US" altLang="zh-CN" b="0" dirty="0">
                    <a:solidFill>
                      <a:srgbClr val="333333"/>
                    </a:solidFill>
                    <a:effectLst/>
                    <a:cs typeface="+mn-ea"/>
                    <a:sym typeface="+mn-lt"/>
                  </a:rPr>
                  <a:t>class embeddings </a:t>
                </a:r>
                <a14:m>
                  <m:oMath xmlns:m="http://schemas.openxmlformats.org/officeDocument/2006/math">
                    <m:r>
                      <a:rPr lang="en-US" altLang="zh-CN" b="0" i="1" smtClean="0">
                        <a:solidFill>
                          <a:srgbClr val="333333"/>
                        </a:solidFill>
                        <a:effectLst/>
                        <a:latin typeface="Cambria Math" panose="02040503050406030204" pitchFamily="18" charset="0"/>
                        <a:cs typeface="+mn-ea"/>
                        <a:sym typeface="+mn-lt"/>
                      </a:rPr>
                      <m:t>𝑎</m:t>
                    </m:r>
                  </m:oMath>
                </a14:m>
                <a:r>
                  <a:rPr lang="zh-CN" altLang="en-US" dirty="0">
                    <a:solidFill>
                      <a:srgbClr val="333333"/>
                    </a:solidFill>
                    <a:cs typeface="+mn-ea"/>
                    <a:sym typeface="+mn-lt"/>
                  </a:rPr>
                  <a:t>，实现不同类之间的参数共享</a:t>
                </a:r>
                <a:endParaRPr lang="en-US" altLang="zh-CN" dirty="0">
                  <a:solidFill>
                    <a:srgbClr val="333333"/>
                  </a:solidFill>
                  <a:cs typeface="+mn-ea"/>
                  <a:sym typeface="+mn-lt"/>
                </a:endParaRPr>
              </a:p>
              <a:p>
                <a:pPr algn="just">
                  <a:lnSpc>
                    <a:spcPct val="150000"/>
                  </a:lnSpc>
                </a:pPr>
                <a:endParaRPr lang="en-US" altLang="zh-CN" b="0" dirty="0">
                  <a:solidFill>
                    <a:srgbClr val="333333"/>
                  </a:solidFill>
                  <a:effectLst/>
                  <a:cs typeface="+mn-ea"/>
                  <a:sym typeface="+mn-lt"/>
                </a:endParaRPr>
              </a:p>
              <a:p>
                <a:pPr algn="just">
                  <a:lnSpc>
                    <a:spcPct val="150000"/>
                  </a:lnSpc>
                </a:pPr>
                <a:r>
                  <a:rPr lang="zh-CN" altLang="en-US" b="0" dirty="0">
                    <a:solidFill>
                      <a:srgbClr val="333333"/>
                    </a:solidFill>
                    <a:effectLst/>
                    <a:cs typeface="+mn-ea"/>
                    <a:sym typeface="+mn-lt"/>
                  </a:rPr>
                  <a:t>损失：</a:t>
                </a:r>
                <a:endParaRPr lang="en-US" altLang="zh-CN" b="0" dirty="0">
                  <a:solidFill>
                    <a:srgbClr val="333333"/>
                  </a:solidFill>
                  <a:effectLst/>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𝐿</m:t>
                          </m:r>
                        </m:e>
                        <m:sub>
                          <m:r>
                            <a:rPr lang="en-US" altLang="zh-CN" b="0" i="1" smtClean="0">
                              <a:solidFill>
                                <a:srgbClr val="333333"/>
                              </a:solidFill>
                              <a:effectLst/>
                              <a:latin typeface="Cambria Math" panose="02040503050406030204" pitchFamily="18" charset="0"/>
                              <a:cs typeface="+mn-ea"/>
                              <a:sym typeface="+mn-lt"/>
                            </a:rPr>
                            <m:t>𝑐𝑉𝐴𝐸</m:t>
                          </m:r>
                        </m:sub>
                      </m:sSub>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𝐾𝐿</m:t>
                      </m:r>
                      <m:r>
                        <a:rPr lang="en-US" altLang="zh-CN" b="0" i="1"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𝑞</m:t>
                          </m:r>
                        </m:e>
                        <m:sub>
                          <m:r>
                            <a:rPr lang="en-US" altLang="zh-CN" b="0" i="1" smtClean="0">
                              <a:solidFill>
                                <a:srgbClr val="333333"/>
                              </a:solidFill>
                              <a:effectLst/>
                              <a:latin typeface="Cambria Math" panose="02040503050406030204" pitchFamily="18" charset="0"/>
                              <a:cs typeface="+mn-ea"/>
                              <a:sym typeface="+mn-lt"/>
                            </a:rPr>
                            <m:t>𝜙</m:t>
                          </m:r>
                        </m:sub>
                      </m:s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𝑧</m:t>
                          </m:r>
                        </m:e>
                        <m:e>
                          <m:r>
                            <a:rPr lang="en-US" altLang="zh-CN" b="0" i="1" smtClean="0">
                              <a:solidFill>
                                <a:srgbClr val="333333"/>
                              </a:solidFill>
                              <a:effectLst/>
                              <a:latin typeface="Cambria Math" panose="02040503050406030204" pitchFamily="18" charset="0"/>
                              <a:cs typeface="+mn-ea"/>
                              <a:sym typeface="+mn-lt"/>
                            </a:rPr>
                            <m:t>𝑥</m:t>
                          </m:r>
                          <m:r>
                            <a:rPr lang="en-US" altLang="zh-CN" b="0" i="1" smtClean="0">
                              <a:solidFill>
                                <a:srgbClr val="333333"/>
                              </a:solidFill>
                              <a:effectLst/>
                              <a:latin typeface="Cambria Math" panose="02040503050406030204" pitchFamily="18" charset="0"/>
                              <a:cs typeface="+mn-ea"/>
                              <a:sym typeface="+mn-lt"/>
                            </a:rPr>
                            <m:t>, </m:t>
                          </m:r>
                          <m:r>
                            <a:rPr lang="en-US" altLang="zh-CN" b="0" i="1" smtClean="0">
                              <a:solidFill>
                                <a:srgbClr val="333333"/>
                              </a:solidFill>
                              <a:effectLst/>
                              <a:latin typeface="Cambria Math" panose="02040503050406030204" pitchFamily="18" charset="0"/>
                              <a:cs typeface="+mn-ea"/>
                              <a:sym typeface="+mn-lt"/>
                            </a:rPr>
                            <m:t>𝑎</m:t>
                          </m:r>
                        </m:e>
                      </m:d>
                      <m:d>
                        <m:dPr>
                          <m:begChr m:val="‖"/>
                          <m:endChr m:val="]"/>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𝑝</m:t>
                              </m:r>
                            </m:e>
                            <m:sub>
                              <m:r>
                                <a:rPr lang="en-US" altLang="zh-CN" b="0" i="1" smtClean="0">
                                  <a:solidFill>
                                    <a:srgbClr val="333333"/>
                                  </a:solidFill>
                                  <a:effectLst/>
                                  <a:latin typeface="Cambria Math" panose="02040503050406030204" pitchFamily="18" charset="0"/>
                                  <a:cs typeface="+mn-ea"/>
                                  <a:sym typeface="+mn-lt"/>
                                </a:rPr>
                                <m:t>𝜃</m:t>
                              </m:r>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𝑧</m:t>
                                  </m:r>
                                </m:e>
                                <m:e>
                                  <m:r>
                                    <a:rPr lang="en-US" altLang="zh-CN" b="0" i="1" smtClean="0">
                                      <a:solidFill>
                                        <a:srgbClr val="333333"/>
                                      </a:solidFill>
                                      <a:effectLst/>
                                      <a:latin typeface="Cambria Math" panose="02040503050406030204" pitchFamily="18" charset="0"/>
                                      <a:cs typeface="+mn-ea"/>
                                      <a:sym typeface="+mn-lt"/>
                                    </a:rPr>
                                    <m:t>𝑎</m:t>
                                  </m:r>
                                </m:e>
                              </m:d>
                            </m:sub>
                          </m:sSub>
                        </m:e>
                      </m:d>
                      <m:r>
                        <a:rPr lang="en-US" altLang="zh-CN" b="0" i="1"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𝐸</m:t>
                          </m:r>
                        </m:e>
                        <m:sub>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𝑞</m:t>
                              </m:r>
                            </m:e>
                            <m:sub>
                              <m:r>
                                <a:rPr lang="en-US" altLang="zh-CN" b="0" i="1" smtClean="0">
                                  <a:solidFill>
                                    <a:srgbClr val="333333"/>
                                  </a:solidFill>
                                  <a:effectLst/>
                                  <a:latin typeface="Cambria Math" panose="02040503050406030204" pitchFamily="18" charset="0"/>
                                  <a:cs typeface="+mn-ea"/>
                                  <a:sym typeface="+mn-lt"/>
                                </a:rPr>
                                <m:t>𝜙</m:t>
                              </m:r>
                            </m:sub>
                          </m:s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𝑧</m:t>
                              </m:r>
                            </m:e>
                            <m:e>
                              <m:r>
                                <a:rPr lang="en-US" altLang="zh-CN" b="0" i="1" smtClean="0">
                                  <a:solidFill>
                                    <a:srgbClr val="333333"/>
                                  </a:solidFill>
                                  <a:effectLst/>
                                  <a:latin typeface="Cambria Math" panose="02040503050406030204" pitchFamily="18" charset="0"/>
                                  <a:cs typeface="+mn-ea"/>
                                  <a:sym typeface="+mn-lt"/>
                                </a:rPr>
                                <m:t>𝑥</m:t>
                              </m:r>
                              <m:r>
                                <a:rPr lang="en-US" altLang="zh-CN" b="0" i="1" smtClean="0">
                                  <a:solidFill>
                                    <a:srgbClr val="333333"/>
                                  </a:solidFill>
                                  <a:effectLst/>
                                  <a:latin typeface="Cambria Math" panose="02040503050406030204" pitchFamily="18" charset="0"/>
                                  <a:cs typeface="+mn-ea"/>
                                  <a:sym typeface="+mn-lt"/>
                                </a:rPr>
                                <m:t>, </m:t>
                              </m:r>
                              <m:r>
                                <a:rPr lang="en-US" altLang="zh-CN" b="0" i="1" smtClean="0">
                                  <a:solidFill>
                                    <a:srgbClr val="333333"/>
                                  </a:solidFill>
                                  <a:effectLst/>
                                  <a:latin typeface="Cambria Math" panose="02040503050406030204" pitchFamily="18" charset="0"/>
                                  <a:cs typeface="+mn-ea"/>
                                  <a:sym typeface="+mn-lt"/>
                                </a:rPr>
                                <m:t>𝑎</m:t>
                              </m:r>
                            </m:e>
                          </m:d>
                        </m:sub>
                      </m:sSub>
                      <m:r>
                        <a:rPr lang="en-US" altLang="zh-CN" b="0" i="1" smtClean="0">
                          <a:solidFill>
                            <a:srgbClr val="333333"/>
                          </a:solidFill>
                          <a:effectLst/>
                          <a:latin typeface="Cambria Math" panose="02040503050406030204" pitchFamily="18" charset="0"/>
                          <a:cs typeface="+mn-ea"/>
                          <a:sym typeface="+mn-lt"/>
                        </a:rPr>
                        <m:t>[</m:t>
                      </m:r>
                      <m:func>
                        <m:funcPr>
                          <m:ctrlPr>
                            <a:rPr lang="en-US" altLang="zh-CN" b="0" i="1" smtClean="0">
                              <a:solidFill>
                                <a:srgbClr val="333333"/>
                              </a:solidFill>
                              <a:effectLst/>
                              <a:latin typeface="Cambria Math" panose="02040503050406030204" pitchFamily="18" charset="0"/>
                              <a:cs typeface="+mn-ea"/>
                              <a:sym typeface="+mn-lt"/>
                            </a:rPr>
                          </m:ctrlPr>
                        </m:funcPr>
                        <m:fName>
                          <m:r>
                            <m:rPr>
                              <m:sty m:val="p"/>
                            </m:rPr>
                            <a:rPr lang="en-US" altLang="zh-CN" b="0" i="0" smtClean="0">
                              <a:solidFill>
                                <a:srgbClr val="333333"/>
                              </a:solidFill>
                              <a:effectLst/>
                              <a:latin typeface="Cambria Math" panose="02040503050406030204" pitchFamily="18" charset="0"/>
                              <a:cs typeface="+mn-ea"/>
                              <a:sym typeface="+mn-lt"/>
                            </a:rPr>
                            <m:t>log</m:t>
                          </m:r>
                        </m:fName>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𝑝</m:t>
                              </m:r>
                            </m:e>
                            <m:sub>
                              <m:r>
                                <a:rPr lang="en-US" altLang="zh-CN" b="0" i="1" smtClean="0">
                                  <a:solidFill>
                                    <a:srgbClr val="333333"/>
                                  </a:solidFill>
                                  <a:effectLst/>
                                  <a:latin typeface="Cambria Math" panose="02040503050406030204" pitchFamily="18" charset="0"/>
                                  <a:cs typeface="+mn-ea"/>
                                  <a:sym typeface="+mn-lt"/>
                                </a:rPr>
                                <m:t>𝜃</m:t>
                              </m:r>
                            </m:sub>
                          </m:sSub>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𝑥</m:t>
                              </m:r>
                            </m:e>
                            <m:e>
                              <m:r>
                                <a:rPr lang="en-US" altLang="zh-CN" b="0" i="1" smtClean="0">
                                  <a:solidFill>
                                    <a:srgbClr val="333333"/>
                                  </a:solidFill>
                                  <a:effectLst/>
                                  <a:latin typeface="Cambria Math" panose="02040503050406030204" pitchFamily="18" charset="0"/>
                                  <a:cs typeface="+mn-ea"/>
                                  <a:sym typeface="+mn-lt"/>
                                </a:rPr>
                                <m:t>𝑧</m:t>
                              </m:r>
                              <m:r>
                                <a:rPr lang="en-US" altLang="zh-CN" b="0" i="1" smtClean="0">
                                  <a:solidFill>
                                    <a:srgbClr val="333333"/>
                                  </a:solidFill>
                                  <a:effectLst/>
                                  <a:latin typeface="Cambria Math" panose="02040503050406030204" pitchFamily="18" charset="0"/>
                                  <a:cs typeface="+mn-ea"/>
                                  <a:sym typeface="+mn-lt"/>
                                </a:rPr>
                                <m:t>, </m:t>
                              </m:r>
                              <m:r>
                                <a:rPr lang="en-US" altLang="zh-CN" b="0" i="1" smtClean="0">
                                  <a:solidFill>
                                    <a:srgbClr val="333333"/>
                                  </a:solidFill>
                                  <a:effectLst/>
                                  <a:latin typeface="Cambria Math" panose="02040503050406030204" pitchFamily="18" charset="0"/>
                                  <a:cs typeface="+mn-ea"/>
                                  <a:sym typeface="+mn-lt"/>
                                </a:rPr>
                                <m:t>𝑎</m:t>
                              </m:r>
                            </m:e>
                          </m:d>
                        </m:e>
                      </m:func>
                      <m:r>
                        <a:rPr lang="en-US" altLang="zh-CN" b="0" i="1" smtClean="0">
                          <a:solidFill>
                            <a:srgbClr val="333333"/>
                          </a:solidFill>
                          <a:effectLst/>
                          <a:latin typeface="Cambria Math" panose="02040503050406030204" pitchFamily="18" charset="0"/>
                          <a:cs typeface="+mn-ea"/>
                          <a:sym typeface="+mn-lt"/>
                        </a:rPr>
                        <m:t>]</m:t>
                      </m:r>
                    </m:oMath>
                  </m:oMathPara>
                </a14:m>
                <a:endParaRPr lang="en-US" altLang="zh-CN" b="0" dirty="0">
                  <a:solidFill>
                    <a:srgbClr val="333333"/>
                  </a:solidFill>
                  <a:effectLst/>
                  <a:cs typeface="+mn-ea"/>
                  <a:sym typeface="+mn-lt"/>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281137"/>
              </a:xfrm>
              <a:prstGeom prst="rect">
                <a:avLst/>
              </a:prstGeom>
              <a:blipFill>
                <a:blip r:embed="rId4"/>
                <a:stretch>
                  <a:fillRect l="-44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7D0F021-27B0-4519-9F4F-7A85DB56F08F}"/>
              </a:ext>
            </a:extLst>
          </p:cNvPr>
          <p:cNvPicPr>
            <a:picLocks noChangeAspect="1"/>
          </p:cNvPicPr>
          <p:nvPr/>
        </p:nvPicPr>
        <p:blipFill>
          <a:blip r:embed="rId5"/>
          <a:stretch>
            <a:fillRect/>
          </a:stretch>
        </p:blipFill>
        <p:spPr>
          <a:xfrm>
            <a:off x="1804988" y="3683765"/>
            <a:ext cx="8582025" cy="2105025"/>
          </a:xfrm>
          <a:prstGeom prst="rect">
            <a:avLst/>
          </a:prstGeom>
        </p:spPr>
      </p:pic>
    </p:spTree>
    <p:extLst>
      <p:ext uri="{BB962C8B-B14F-4D97-AF65-F5344CB8AC3E}">
        <p14:creationId xmlns:p14="http://schemas.microsoft.com/office/powerpoint/2010/main" val="229887276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4" name="图片 3">
            <a:extLst>
              <a:ext uri="{FF2B5EF4-FFF2-40B4-BE49-F238E27FC236}">
                <a16:creationId xmlns:a16="http://schemas.microsoft.com/office/drawing/2014/main" id="{F95FE448-D512-4628-8D05-11C06ADFA27F}"/>
              </a:ext>
            </a:extLst>
          </p:cNvPr>
          <p:cNvPicPr>
            <a:picLocks noChangeAspect="1"/>
          </p:cNvPicPr>
          <p:nvPr/>
        </p:nvPicPr>
        <p:blipFill>
          <a:blip r:embed="rId4"/>
          <a:stretch>
            <a:fillRect/>
          </a:stretch>
        </p:blipFill>
        <p:spPr>
          <a:xfrm>
            <a:off x="1328737" y="826472"/>
            <a:ext cx="9534525" cy="5724525"/>
          </a:xfrm>
          <a:prstGeom prst="rect">
            <a:avLst/>
          </a:prstGeom>
        </p:spPr>
      </p:pic>
    </p:spTree>
    <p:extLst>
      <p:ext uri="{BB962C8B-B14F-4D97-AF65-F5344CB8AC3E}">
        <p14:creationId xmlns:p14="http://schemas.microsoft.com/office/powerpoint/2010/main" val="2322867553"/>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SD-GZSL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8A9DBD9-BF0F-4266-8D9C-81DEA8B22CCF}"/>
                  </a:ext>
                </a:extLst>
              </p:cNvPr>
              <p:cNvSpPr txBox="1"/>
              <p:nvPr/>
            </p:nvSpPr>
            <p:spPr>
              <a:xfrm>
                <a:off x="617336" y="893099"/>
                <a:ext cx="10858500" cy="874214"/>
              </a:xfrm>
              <a:prstGeom prst="rect">
                <a:avLst/>
              </a:prstGeom>
              <a:noFill/>
            </p:spPr>
            <p:txBody>
              <a:bodyPr wrap="square">
                <a:spAutoFit/>
              </a:bodyPr>
              <a:lstStyle/>
              <a:p>
                <a:pPr marL="285750" indent="-285750" algn="just">
                  <a:lnSpc>
                    <a:spcPct val="150000"/>
                  </a:lnSpc>
                  <a:buFont typeface="Arial" panose="020B0604020202020204" pitchFamily="34" charset="0"/>
                  <a:buChar char="•"/>
                </a:pPr>
                <a14:m>
                  <m:oMath xmlns:m="http://schemas.openxmlformats.org/officeDocument/2006/math">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h</m:t>
                        </m:r>
                      </m:e>
                      <m:sub>
                        <m:r>
                          <a:rPr lang="en-US" altLang="zh-CN" b="0" i="1" smtClean="0">
                            <a:solidFill>
                              <a:srgbClr val="333333"/>
                            </a:solidFill>
                            <a:latin typeface="Cambria Math" panose="02040503050406030204" pitchFamily="18" charset="0"/>
                            <a:cs typeface="+mn-ea"/>
                            <a:sym typeface="+mn-lt"/>
                          </a:rPr>
                          <m:t>𝑠</m:t>
                        </m:r>
                      </m:sub>
                    </m:sSub>
                  </m:oMath>
                </a14:m>
                <a:r>
                  <a:rPr lang="zh-CN" altLang="en-US" dirty="0">
                    <a:solidFill>
                      <a:srgbClr val="333333"/>
                    </a:solidFill>
                    <a:cs typeface="+mn-ea"/>
                    <a:sym typeface="+mn-lt"/>
                  </a:rPr>
                  <a:t>的分类效果远高于</a:t>
                </a:r>
                <a14:m>
                  <m:oMath xmlns:m="http://schemas.openxmlformats.org/officeDocument/2006/math">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h</m:t>
                        </m:r>
                      </m:e>
                      <m:sub>
                        <m:r>
                          <a:rPr lang="en-US" altLang="zh-CN" b="0" i="1" smtClean="0">
                            <a:solidFill>
                              <a:srgbClr val="333333"/>
                            </a:solidFill>
                            <a:latin typeface="Cambria Math" panose="02040503050406030204" pitchFamily="18" charset="0"/>
                            <a:cs typeface="+mn-ea"/>
                            <a:sym typeface="+mn-lt"/>
                          </a:rPr>
                          <m:t>𝑛</m:t>
                        </m:r>
                      </m:sub>
                    </m:sSub>
                  </m:oMath>
                </a14:m>
                <a:endParaRPr lang="en-US" altLang="zh-CN" b="0" dirty="0">
                  <a:solidFill>
                    <a:srgbClr val="333333"/>
                  </a:solidFill>
                  <a:cs typeface="+mn-ea"/>
                  <a:sym typeface="+mn-lt"/>
                </a:endParaRPr>
              </a:p>
              <a:p>
                <a:pPr marL="285750" indent="-285750" algn="just">
                  <a:lnSpc>
                    <a:spcPct val="150000"/>
                  </a:lnSpc>
                  <a:buFont typeface="Arial" panose="020B0604020202020204" pitchFamily="34" charset="0"/>
                  <a:buChar char="•"/>
                </a:pPr>
                <a:r>
                  <a:rPr lang="zh-CN" altLang="en-US" b="0" dirty="0">
                    <a:solidFill>
                      <a:srgbClr val="333333"/>
                    </a:solidFill>
                    <a:cs typeface="+mn-ea"/>
                    <a:sym typeface="+mn-lt"/>
                  </a:rPr>
                  <a:t>当使用</a:t>
                </a:r>
                <a14:m>
                  <m:oMath xmlns:m="http://schemas.openxmlformats.org/officeDocument/2006/math">
                    <m:r>
                      <a:rPr lang="en-US" altLang="zh-CN" b="0" i="1" smtClean="0">
                        <a:solidFill>
                          <a:srgbClr val="333333"/>
                        </a:solidFill>
                        <a:latin typeface="Cambria Math" panose="02040503050406030204" pitchFamily="18" charset="0"/>
                        <a:cs typeface="+mn-ea"/>
                        <a:sym typeface="+mn-lt"/>
                      </a:rPr>
                      <m:t>h</m:t>
                    </m:r>
                  </m:oMath>
                </a14:m>
                <a:r>
                  <a:rPr lang="zh-CN" altLang="en-US" dirty="0">
                    <a:solidFill>
                      <a:srgbClr val="333333"/>
                    </a:solidFill>
                    <a:cs typeface="+mn-ea"/>
                    <a:sym typeface="+mn-lt"/>
                  </a:rPr>
                  <a:t>来分类时，分类性能接近</a:t>
                </a:r>
                <a:r>
                  <a:rPr lang="en-US" altLang="zh-CN" dirty="0" err="1">
                    <a:solidFill>
                      <a:srgbClr val="333333"/>
                    </a:solidFill>
                    <a:cs typeface="+mn-ea"/>
                    <a:sym typeface="+mn-lt"/>
                  </a:rPr>
                  <a:t>cVAE</a:t>
                </a:r>
                <a:endParaRPr lang="en-US" altLang="zh-CN" b="0" dirty="0">
                  <a:solidFill>
                    <a:srgbClr val="333333"/>
                  </a:solidFill>
                  <a:cs typeface="+mn-ea"/>
                  <a:sym typeface="+mn-lt"/>
                </a:endParaRPr>
              </a:p>
            </p:txBody>
          </p:sp>
        </mc:Choice>
        <mc:Fallback xmlns="">
          <p:sp>
            <p:nvSpPr>
              <p:cNvPr id="5" name="文本框 4">
                <a:extLst>
                  <a:ext uri="{FF2B5EF4-FFF2-40B4-BE49-F238E27FC236}">
                    <a16:creationId xmlns:a16="http://schemas.microsoft.com/office/drawing/2014/main" id="{D8A9DBD9-BF0F-4266-8D9C-81DEA8B22CCF}"/>
                  </a:ext>
                </a:extLst>
              </p:cNvPr>
              <p:cNvSpPr txBox="1">
                <a:spLocks noRot="1" noChangeAspect="1" noMove="1" noResize="1" noEditPoints="1" noAdjustHandles="1" noChangeArrowheads="1" noChangeShapeType="1" noTextEdit="1"/>
              </p:cNvSpPr>
              <p:nvPr/>
            </p:nvSpPr>
            <p:spPr>
              <a:xfrm>
                <a:off x="617336" y="893099"/>
                <a:ext cx="10858500" cy="874214"/>
              </a:xfrm>
              <a:prstGeom prst="rect">
                <a:avLst/>
              </a:prstGeom>
              <a:blipFill>
                <a:blip r:embed="rId4"/>
                <a:stretch>
                  <a:fillRect l="-337" b="-1049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E8C741B-EEE8-4C48-943D-DB5D45A21BF5}"/>
              </a:ext>
            </a:extLst>
          </p:cNvPr>
          <p:cNvPicPr>
            <a:picLocks noChangeAspect="1"/>
          </p:cNvPicPr>
          <p:nvPr/>
        </p:nvPicPr>
        <p:blipFill>
          <a:blip r:embed="rId5"/>
          <a:stretch>
            <a:fillRect/>
          </a:stretch>
        </p:blipFill>
        <p:spPr>
          <a:xfrm>
            <a:off x="3757612" y="2497019"/>
            <a:ext cx="4676775" cy="3343275"/>
          </a:xfrm>
          <a:prstGeom prst="rect">
            <a:avLst/>
          </a:prstGeom>
        </p:spPr>
      </p:pic>
    </p:spTree>
    <p:extLst>
      <p:ext uri="{BB962C8B-B14F-4D97-AF65-F5344CB8AC3E}">
        <p14:creationId xmlns:p14="http://schemas.microsoft.com/office/powerpoint/2010/main" val="223728704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a:extLst>
              <a:ext uri="{FF2B5EF4-FFF2-40B4-BE49-F238E27FC236}">
                <a16:creationId xmlns:a16="http://schemas.microsoft.com/office/drawing/2014/main" id="{28E0818D-5756-4B6A-AF29-F599645024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a:extLst>
              <a:ext uri="{FF2B5EF4-FFF2-40B4-BE49-F238E27FC236}">
                <a16:creationId xmlns:a16="http://schemas.microsoft.com/office/drawing/2014/main" id="{2BB70DF9-8F3F-40EA-91DB-AB415BF91062}"/>
              </a:ext>
            </a:extLst>
          </p:cNvPr>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a:extLst>
              <a:ext uri="{FF2B5EF4-FFF2-40B4-BE49-F238E27FC236}">
                <a16:creationId xmlns:a16="http://schemas.microsoft.com/office/drawing/2014/main" id="{590A04F6-F44D-48FB-AD6A-5F527AF2A580}"/>
              </a:ext>
            </a:extLst>
          </p:cNvPr>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a:extLst>
              <a:ext uri="{FF2B5EF4-FFF2-40B4-BE49-F238E27FC236}">
                <a16:creationId xmlns:a16="http://schemas.microsoft.com/office/drawing/2014/main" id="{B99C0245-6531-4066-9754-F895BD8EEC28}"/>
              </a:ext>
            </a:extLst>
          </p:cNvPr>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a:extLst>
              <a:ext uri="{FF2B5EF4-FFF2-40B4-BE49-F238E27FC236}">
                <a16:creationId xmlns:a16="http://schemas.microsoft.com/office/drawing/2014/main" id="{D7CA2C3C-96CC-448E-B9DA-2CB4C6D8E5FB}"/>
              </a:ext>
            </a:extLst>
          </p:cNvPr>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a:extLst>
              <a:ext uri="{FF2B5EF4-FFF2-40B4-BE49-F238E27FC236}">
                <a16:creationId xmlns:a16="http://schemas.microsoft.com/office/drawing/2014/main" id="{698532F5-C117-48D5-8FDC-A801111DC7A8}"/>
              </a:ext>
            </a:extLst>
          </p:cNvPr>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5" name="图片 4">
            <a:extLst>
              <a:ext uri="{FF2B5EF4-FFF2-40B4-BE49-F238E27FC236}">
                <a16:creationId xmlns:a16="http://schemas.microsoft.com/office/drawing/2014/main" id="{0E822718-F7BC-4669-9D87-365F4F6BA19A}"/>
              </a:ext>
            </a:extLst>
          </p:cNvPr>
          <p:cNvPicPr>
            <a:picLocks noChangeAspect="1"/>
          </p:cNvPicPr>
          <p:nvPr/>
        </p:nvPicPr>
        <p:blipFill>
          <a:blip r:embed="rId5"/>
          <a:stretch>
            <a:fillRect/>
          </a:stretch>
        </p:blipFill>
        <p:spPr>
          <a:xfrm>
            <a:off x="2861481" y="1348825"/>
            <a:ext cx="6469039" cy="2660774"/>
          </a:xfrm>
          <a:prstGeom prst="rect">
            <a:avLst/>
          </a:prstGeom>
        </p:spPr>
      </p:pic>
      <p:pic>
        <p:nvPicPr>
          <p:cNvPr id="7" name="图片 6">
            <a:extLst>
              <a:ext uri="{FF2B5EF4-FFF2-40B4-BE49-F238E27FC236}">
                <a16:creationId xmlns:a16="http://schemas.microsoft.com/office/drawing/2014/main" id="{F80DC78A-4D83-4EAA-8E1F-B71F8533799D}"/>
              </a:ext>
            </a:extLst>
          </p:cNvPr>
          <p:cNvPicPr>
            <a:picLocks noChangeAspect="1"/>
          </p:cNvPicPr>
          <p:nvPr/>
        </p:nvPicPr>
        <p:blipFill>
          <a:blip r:embed="rId6"/>
          <a:stretch>
            <a:fillRect/>
          </a:stretch>
        </p:blipFill>
        <p:spPr>
          <a:xfrm>
            <a:off x="2861481" y="4303035"/>
            <a:ext cx="6469038" cy="2059468"/>
          </a:xfrm>
          <a:prstGeom prst="rect">
            <a:avLst/>
          </a:prstGeom>
        </p:spPr>
      </p:pic>
      <p:sp>
        <p:nvSpPr>
          <p:cNvPr id="2" name="文本框 1">
            <a:extLst>
              <a:ext uri="{FF2B5EF4-FFF2-40B4-BE49-F238E27FC236}">
                <a16:creationId xmlns:a16="http://schemas.microsoft.com/office/drawing/2014/main" id="{231D5653-92C9-4AA9-A92A-C358D9726970}"/>
              </a:ext>
            </a:extLst>
          </p:cNvPr>
          <p:cNvSpPr txBox="1"/>
          <p:nvPr/>
        </p:nvSpPr>
        <p:spPr>
          <a:xfrm>
            <a:off x="1292441" y="895444"/>
            <a:ext cx="10858500" cy="458074"/>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Content-Attribute Disentanglement for Generalized Zero-Shot Learning</a:t>
            </a:r>
          </a:p>
        </p:txBody>
      </p:sp>
    </p:spTree>
    <p:extLst>
      <p:ext uri="{BB962C8B-B14F-4D97-AF65-F5344CB8AC3E}">
        <p14:creationId xmlns:p14="http://schemas.microsoft.com/office/powerpoint/2010/main" val="4201090582"/>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1379045" cy="1704569"/>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Abstract</a:t>
            </a:r>
          </a:p>
          <a:p>
            <a:pPr marL="285750" indent="-285750" algn="just">
              <a:lnSpc>
                <a:spcPct val="150000"/>
              </a:lnSpc>
              <a:buFont typeface="Arial" panose="020B0604020202020204" pitchFamily="34" charset="0"/>
              <a:buChar char="•"/>
            </a:pPr>
            <a:r>
              <a:rPr lang="zh-CN" altLang="en-US" kern="100" dirty="0">
                <a:cs typeface="+mn-ea"/>
                <a:sym typeface="+mn-lt"/>
              </a:rPr>
              <a:t>本论文认为图像包含利于分类的语义相关信息（</a:t>
            </a:r>
            <a:r>
              <a:rPr lang="en-US" altLang="zh-CN" kern="100" dirty="0">
                <a:cs typeface="+mn-ea"/>
                <a:sym typeface="+mn-lt"/>
              </a:rPr>
              <a:t>attributes</a:t>
            </a:r>
            <a:r>
              <a:rPr lang="zh-CN" altLang="en-US" kern="100" dirty="0">
                <a:cs typeface="+mn-ea"/>
                <a:sym typeface="+mn-lt"/>
              </a:rPr>
              <a:t>）和不利于分类的语义无关信息（</a:t>
            </a:r>
            <a:r>
              <a:rPr lang="en-US" altLang="zh-CN" kern="100" dirty="0">
                <a:cs typeface="+mn-ea"/>
                <a:sym typeface="+mn-lt"/>
              </a:rPr>
              <a:t>contents</a:t>
            </a:r>
            <a:r>
              <a:rPr lang="zh-CN" altLang="en-US" kern="100" dirty="0">
                <a:cs typeface="+mn-ea"/>
                <a:sym typeface="+mn-lt"/>
              </a:rPr>
              <a:t>）</a:t>
            </a:r>
            <a:endParaRPr lang="en-US" altLang="zh-CN" kern="100" dirty="0">
              <a:cs typeface="+mn-ea"/>
              <a:sym typeface="+mn-lt"/>
            </a:endParaRPr>
          </a:p>
          <a:p>
            <a:pPr marL="285750" indent="-285750" algn="just">
              <a:lnSpc>
                <a:spcPct val="150000"/>
              </a:lnSpc>
              <a:buFont typeface="Arial" panose="020B0604020202020204" pitchFamily="34" charset="0"/>
              <a:buChar char="•"/>
            </a:pPr>
            <a:r>
              <a:rPr lang="zh-CN" altLang="en-US" kern="100" dirty="0">
                <a:cs typeface="+mn-ea"/>
                <a:sym typeface="+mn-lt"/>
              </a:rPr>
              <a:t>本论文提出了</a:t>
            </a:r>
            <a:r>
              <a:rPr lang="en-US" altLang="zh-CN" kern="100" dirty="0">
                <a:cs typeface="+mn-ea"/>
                <a:sym typeface="+mn-lt"/>
              </a:rPr>
              <a:t>content-attribute</a:t>
            </a:r>
            <a:r>
              <a:rPr lang="zh-CN" altLang="en-US" kern="100" dirty="0">
                <a:cs typeface="+mn-ea"/>
                <a:sym typeface="+mn-lt"/>
              </a:rPr>
              <a:t>架构</a:t>
            </a:r>
            <a:r>
              <a:rPr lang="en-US" altLang="zh-CN" kern="100" dirty="0">
                <a:cs typeface="+mn-ea"/>
                <a:sym typeface="+mn-lt"/>
              </a:rPr>
              <a:t>CA-GZSL</a:t>
            </a:r>
            <a:r>
              <a:rPr lang="zh-CN" altLang="en-US" kern="100" dirty="0">
                <a:cs typeface="+mn-ea"/>
                <a:sym typeface="+mn-lt"/>
              </a:rPr>
              <a:t>，能够分离语义相关信息（</a:t>
            </a:r>
            <a:r>
              <a:rPr lang="en-US" altLang="zh-CN" kern="100" dirty="0">
                <a:cs typeface="+mn-ea"/>
                <a:sym typeface="+mn-lt"/>
              </a:rPr>
              <a:t>attributes</a:t>
            </a:r>
            <a:r>
              <a:rPr lang="zh-CN" altLang="en-US" kern="100" dirty="0">
                <a:cs typeface="+mn-ea"/>
                <a:sym typeface="+mn-lt"/>
              </a:rPr>
              <a:t>）和语义无关信息（</a:t>
            </a:r>
            <a:r>
              <a:rPr lang="en-US" altLang="zh-CN" kern="100" dirty="0">
                <a:cs typeface="+mn-ea"/>
                <a:sym typeface="+mn-lt"/>
              </a:rPr>
              <a:t>contents</a:t>
            </a:r>
            <a:r>
              <a:rPr lang="zh-CN" altLang="en-US" kern="100" dirty="0">
                <a:cs typeface="+mn-ea"/>
                <a:sym typeface="+mn-lt"/>
              </a:rPr>
              <a:t>）</a:t>
            </a:r>
          </a:p>
          <a:p>
            <a:pPr algn="just">
              <a:lnSpc>
                <a:spcPct val="150000"/>
              </a:lnSpc>
            </a:pPr>
            <a:endParaRPr lang="en-US" altLang="zh-CN" b="1" kern="100" dirty="0">
              <a:cs typeface="+mn-ea"/>
              <a:sym typeface="+mn-lt"/>
            </a:endParaRPr>
          </a:p>
        </p:txBody>
      </p:sp>
      <p:pic>
        <p:nvPicPr>
          <p:cNvPr id="5" name="图片 4">
            <a:extLst>
              <a:ext uri="{FF2B5EF4-FFF2-40B4-BE49-F238E27FC236}">
                <a16:creationId xmlns:a16="http://schemas.microsoft.com/office/drawing/2014/main" id="{743E02A9-028E-4157-82E0-C162B9EA7CA1}"/>
              </a:ext>
            </a:extLst>
          </p:cNvPr>
          <p:cNvPicPr>
            <a:picLocks noChangeAspect="1"/>
          </p:cNvPicPr>
          <p:nvPr/>
        </p:nvPicPr>
        <p:blipFill>
          <a:blip r:embed="rId4"/>
          <a:stretch>
            <a:fillRect/>
          </a:stretch>
        </p:blipFill>
        <p:spPr>
          <a:xfrm>
            <a:off x="965200" y="2597668"/>
            <a:ext cx="7147968" cy="3454988"/>
          </a:xfrm>
          <a:prstGeom prst="rect">
            <a:avLst/>
          </a:prstGeom>
        </p:spPr>
      </p:pic>
    </p:spTree>
    <p:extLst>
      <p:ext uri="{BB962C8B-B14F-4D97-AF65-F5344CB8AC3E}">
        <p14:creationId xmlns:p14="http://schemas.microsoft.com/office/powerpoint/2010/main" val="251461259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a:extLst>
              <a:ext uri="{FF2B5EF4-FFF2-40B4-BE49-F238E27FC236}">
                <a16:creationId xmlns:a16="http://schemas.microsoft.com/office/drawing/2014/main" id="{28E0818D-5756-4B6A-AF29-F599645024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a:extLst>
              <a:ext uri="{FF2B5EF4-FFF2-40B4-BE49-F238E27FC236}">
                <a16:creationId xmlns:a16="http://schemas.microsoft.com/office/drawing/2014/main" id="{2BB70DF9-8F3F-40EA-91DB-AB415BF91062}"/>
              </a:ext>
            </a:extLst>
          </p:cNvPr>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a:extLst>
              <a:ext uri="{FF2B5EF4-FFF2-40B4-BE49-F238E27FC236}">
                <a16:creationId xmlns:a16="http://schemas.microsoft.com/office/drawing/2014/main" id="{590A04F6-F44D-48FB-AD6A-5F527AF2A580}"/>
              </a:ext>
            </a:extLst>
          </p:cNvPr>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a:extLst>
              <a:ext uri="{FF2B5EF4-FFF2-40B4-BE49-F238E27FC236}">
                <a16:creationId xmlns:a16="http://schemas.microsoft.com/office/drawing/2014/main" id="{B99C0245-6531-4066-9754-F895BD8EEC28}"/>
              </a:ext>
            </a:extLst>
          </p:cNvPr>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a:extLst>
              <a:ext uri="{FF2B5EF4-FFF2-40B4-BE49-F238E27FC236}">
                <a16:creationId xmlns:a16="http://schemas.microsoft.com/office/drawing/2014/main" id="{D7CA2C3C-96CC-448E-B9DA-2CB4C6D8E5FB}"/>
              </a:ext>
            </a:extLst>
          </p:cNvPr>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a:extLst>
              <a:ext uri="{FF2B5EF4-FFF2-40B4-BE49-F238E27FC236}">
                <a16:creationId xmlns:a16="http://schemas.microsoft.com/office/drawing/2014/main" id="{698532F5-C117-48D5-8FDC-A801111DC7A8}"/>
              </a:ext>
            </a:extLst>
          </p:cNvPr>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200" b="1" dirty="0">
                <a:solidFill>
                  <a:sysClr val="windowText" lastClr="000000"/>
                </a:solidFill>
                <a:latin typeface="+mn-lt"/>
                <a:ea typeface="+mn-ea"/>
                <a:cs typeface="+mn-ea"/>
                <a:sym typeface="+mn-lt"/>
              </a:rPr>
              <a:t>Content</a:t>
            </a:r>
            <a:endParaRPr kumimoji="0" lang="zh-CN" altLang="en-US" sz="32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A8B7A8EC-3F68-4573-A951-A6C3F3859649}"/>
              </a:ext>
            </a:extLst>
          </p:cNvPr>
          <p:cNvSpPr txBox="1"/>
          <p:nvPr/>
        </p:nvSpPr>
        <p:spPr>
          <a:xfrm>
            <a:off x="1117600" y="960276"/>
            <a:ext cx="10898650" cy="3785652"/>
          </a:xfrm>
          <a:prstGeom prst="rect">
            <a:avLst/>
          </a:prstGeom>
          <a:noFill/>
        </p:spPr>
        <p:txBody>
          <a:bodyPr wrap="square" rtlCol="0">
            <a:spAutoFit/>
          </a:bodyPr>
          <a:lstStyle/>
          <a:p>
            <a:r>
              <a:rPr lang="en-US" altLang="zh-CN" sz="3200" b="1" dirty="0">
                <a:cs typeface="+mn-ea"/>
                <a:sym typeface="+mn-lt"/>
              </a:rPr>
              <a:t>1.</a:t>
            </a:r>
            <a:r>
              <a:rPr lang="en-US" altLang="zh-CN" sz="3200" b="1" dirty="0">
                <a:solidFill>
                  <a:srgbClr val="FF0000"/>
                </a:solidFill>
                <a:cs typeface="+mn-ea"/>
                <a:sym typeface="+mn-lt"/>
              </a:rPr>
              <a:t> </a:t>
            </a:r>
            <a:r>
              <a:rPr lang="en-US" altLang="zh-CN" sz="3200" b="1" dirty="0">
                <a:cs typeface="+mn-ea"/>
                <a:sym typeface="+mn-lt"/>
              </a:rPr>
              <a:t>Zero-Shot Learning</a:t>
            </a:r>
          </a:p>
          <a:p>
            <a:endParaRPr lang="en-US" altLang="zh-CN" sz="1600" dirty="0">
              <a:cs typeface="+mn-ea"/>
              <a:sym typeface="+mn-lt"/>
            </a:endParaRPr>
          </a:p>
          <a:p>
            <a:endParaRPr lang="en-US" altLang="zh-CN" sz="1600" dirty="0">
              <a:cs typeface="+mn-ea"/>
              <a:sym typeface="+mn-lt"/>
            </a:endParaRPr>
          </a:p>
          <a:p>
            <a:r>
              <a:rPr lang="en-US" altLang="zh-CN" sz="3200" b="1" dirty="0">
                <a:cs typeface="+mn-ea"/>
                <a:sym typeface="+mn-lt"/>
              </a:rPr>
              <a:t>2.</a:t>
            </a:r>
            <a:r>
              <a:rPr lang="en-US" altLang="zh-CN" sz="3200" b="1" dirty="0">
                <a:solidFill>
                  <a:srgbClr val="FF0000"/>
                </a:solidFill>
                <a:cs typeface="+mn-ea"/>
                <a:sym typeface="+mn-lt"/>
              </a:rPr>
              <a:t> </a:t>
            </a:r>
            <a:r>
              <a:rPr lang="en-US" altLang="zh-CN" sz="3200" b="1" dirty="0">
                <a:solidFill>
                  <a:srgbClr val="222222"/>
                </a:solidFill>
                <a:cs typeface="+mn-ea"/>
                <a:sym typeface="+mn-lt"/>
              </a:rPr>
              <a:t>SD-GZSL</a:t>
            </a:r>
          </a:p>
          <a:p>
            <a:endParaRPr lang="en-US" altLang="zh-CN" sz="3200" b="1" dirty="0">
              <a:solidFill>
                <a:srgbClr val="222222"/>
              </a:solidFill>
              <a:cs typeface="+mn-ea"/>
              <a:sym typeface="+mn-lt"/>
            </a:endParaRPr>
          </a:p>
          <a:p>
            <a:r>
              <a:rPr lang="en-US" altLang="zh-CN" sz="3200" b="1" dirty="0">
                <a:cs typeface="+mn-ea"/>
                <a:sym typeface="+mn-lt"/>
              </a:rPr>
              <a:t>3.</a:t>
            </a:r>
            <a:r>
              <a:rPr lang="en-US" altLang="zh-CN" sz="3200" b="1" dirty="0">
                <a:solidFill>
                  <a:srgbClr val="FF0000"/>
                </a:solidFill>
                <a:cs typeface="+mn-ea"/>
                <a:sym typeface="+mn-lt"/>
              </a:rPr>
              <a:t> </a:t>
            </a:r>
            <a:r>
              <a:rPr lang="en-US" altLang="zh-CN" sz="3200" b="1" dirty="0">
                <a:solidFill>
                  <a:srgbClr val="222222"/>
                </a:solidFill>
                <a:cs typeface="+mn-ea"/>
                <a:sym typeface="+mn-lt"/>
              </a:rPr>
              <a:t>CA-GZSL</a:t>
            </a:r>
            <a:br>
              <a:rPr lang="en-US" altLang="zh-CN" sz="3200" b="1" dirty="0">
                <a:solidFill>
                  <a:srgbClr val="222222"/>
                </a:solidFill>
                <a:cs typeface="+mn-ea"/>
                <a:sym typeface="+mn-lt"/>
              </a:rPr>
            </a:br>
            <a:endParaRPr lang="en-US" altLang="zh-CN" sz="3200" b="1" dirty="0">
              <a:solidFill>
                <a:srgbClr val="222222"/>
              </a:solidFill>
              <a:cs typeface="+mn-ea"/>
              <a:sym typeface="+mn-lt"/>
            </a:endParaRPr>
          </a:p>
          <a:p>
            <a:r>
              <a:rPr lang="en-US" altLang="zh-CN" sz="3200" b="1" dirty="0">
                <a:cs typeface="+mn-ea"/>
                <a:sym typeface="+mn-lt"/>
              </a:rPr>
              <a:t>4.</a:t>
            </a:r>
            <a:r>
              <a:rPr lang="en-US" altLang="zh-CN" sz="3200" b="1" dirty="0">
                <a:solidFill>
                  <a:srgbClr val="FF0000"/>
                </a:solidFill>
                <a:cs typeface="+mn-ea"/>
                <a:sym typeface="+mn-lt"/>
              </a:rPr>
              <a:t> </a:t>
            </a:r>
            <a:r>
              <a:rPr lang="en-US" altLang="zh-CN" sz="3200" b="1" dirty="0">
                <a:solidFill>
                  <a:srgbClr val="222222"/>
                </a:solidFill>
                <a:cs typeface="+mn-ea"/>
                <a:sym typeface="+mn-lt"/>
              </a:rPr>
              <a:t>Conclusion</a:t>
            </a:r>
            <a:endParaRPr lang="en-US" altLang="zh-CN" sz="3200" b="1" dirty="0">
              <a:cs typeface="+mn-ea"/>
              <a:sym typeface="+mn-lt"/>
            </a:endParaRPr>
          </a:p>
          <a:p>
            <a:endParaRPr lang="zh-CN" altLang="en-US" sz="1600" dirty="0">
              <a:cs typeface="+mn-ea"/>
              <a:sym typeface="+mn-lt"/>
            </a:endParaRPr>
          </a:p>
        </p:txBody>
      </p:sp>
      <p:pic>
        <p:nvPicPr>
          <p:cNvPr id="12" name="图片 11">
            <a:extLst>
              <a:ext uri="{FF2B5EF4-FFF2-40B4-BE49-F238E27FC236}">
                <a16:creationId xmlns:a16="http://schemas.microsoft.com/office/drawing/2014/main" id="{0305DA1E-D3E5-4B4D-8A00-5C20FC43D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342" y="4885567"/>
            <a:ext cx="2826118" cy="1884078"/>
          </a:xfrm>
          <a:prstGeom prst="rect">
            <a:avLst/>
          </a:prstGeom>
          <a:ln>
            <a:noFill/>
          </a:ln>
          <a:effectLst>
            <a:softEdge rad="112500"/>
          </a:effectLst>
        </p:spPr>
      </p:pic>
    </p:spTree>
    <p:extLst>
      <p:ext uri="{BB962C8B-B14F-4D97-AF65-F5344CB8AC3E}">
        <p14:creationId xmlns:p14="http://schemas.microsoft.com/office/powerpoint/2010/main" val="36238992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1782A28A-2998-4671-A2E0-AB089FDBB0F4}"/>
              </a:ext>
            </a:extLst>
          </p:cNvPr>
          <p:cNvSpPr txBox="1"/>
          <p:nvPr/>
        </p:nvSpPr>
        <p:spPr>
          <a:xfrm>
            <a:off x="617337" y="893099"/>
            <a:ext cx="7847890" cy="458074"/>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Model</a:t>
            </a:r>
          </a:p>
        </p:txBody>
      </p:sp>
      <p:pic>
        <p:nvPicPr>
          <p:cNvPr id="8" name="图片 7">
            <a:extLst>
              <a:ext uri="{FF2B5EF4-FFF2-40B4-BE49-F238E27FC236}">
                <a16:creationId xmlns:a16="http://schemas.microsoft.com/office/drawing/2014/main" id="{591CFFBA-A6F9-46C2-A195-398395A49C09}"/>
              </a:ext>
            </a:extLst>
          </p:cNvPr>
          <p:cNvPicPr>
            <a:picLocks noChangeAspect="1"/>
          </p:cNvPicPr>
          <p:nvPr/>
        </p:nvPicPr>
        <p:blipFill>
          <a:blip r:embed="rId4"/>
          <a:stretch>
            <a:fillRect/>
          </a:stretch>
        </p:blipFill>
        <p:spPr>
          <a:xfrm>
            <a:off x="1471613" y="893099"/>
            <a:ext cx="9248775" cy="5591175"/>
          </a:xfrm>
          <a:prstGeom prst="rect">
            <a:avLst/>
          </a:prstGeom>
        </p:spPr>
      </p:pic>
    </p:spTree>
    <p:extLst>
      <p:ext uri="{BB962C8B-B14F-4D97-AF65-F5344CB8AC3E}">
        <p14:creationId xmlns:p14="http://schemas.microsoft.com/office/powerpoint/2010/main" val="20325212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1429237"/>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Visual Feature Generation Module</a:t>
                </a:r>
              </a:p>
              <a:p>
                <a:pPr algn="just">
                  <a:lnSpc>
                    <a:spcPct val="150000"/>
                  </a:lnSpc>
                </a:pPr>
                <a:r>
                  <a:rPr lang="zh-CN" altLang="en-US" b="0" dirty="0">
                    <a:solidFill>
                      <a:srgbClr val="333333"/>
                    </a:solidFill>
                    <a:effectLst/>
                    <a:cs typeface="+mn-ea"/>
                    <a:sym typeface="+mn-lt"/>
                  </a:rPr>
                  <a:t>损失：</a:t>
                </a:r>
                <a:endParaRPr lang="en-US" altLang="zh-CN" b="0" dirty="0">
                  <a:solidFill>
                    <a:srgbClr val="333333"/>
                  </a:solidFill>
                  <a:effectLst/>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m:rPr>
                              <m:sty m:val="p"/>
                            </m:rPr>
                            <a:rPr lang="en-US" altLang="zh-CN" b="0" i="0" smtClean="0">
                              <a:solidFill>
                                <a:srgbClr val="333333"/>
                              </a:solidFill>
                              <a:effectLst/>
                              <a:latin typeface="Cambria Math" panose="02040503050406030204" pitchFamily="18" charset="0"/>
                              <a:cs typeface="+mn-ea"/>
                              <a:sym typeface="+mn-lt"/>
                            </a:rPr>
                            <m:t>L</m:t>
                          </m:r>
                        </m:e>
                        <m:sub>
                          <m:r>
                            <m:rPr>
                              <m:sty m:val="p"/>
                            </m:rPr>
                            <a:rPr lang="en-US" altLang="zh-CN" b="0" i="0" smtClean="0">
                              <a:solidFill>
                                <a:srgbClr val="333333"/>
                              </a:solidFill>
                              <a:effectLst/>
                              <a:latin typeface="Cambria Math" panose="02040503050406030204" pitchFamily="18" charset="0"/>
                              <a:cs typeface="+mn-ea"/>
                              <a:sym typeface="+mn-lt"/>
                            </a:rPr>
                            <m:t>cvae</m:t>
                          </m:r>
                        </m:sub>
                      </m:sSub>
                      <m:r>
                        <a:rPr lang="en-US" altLang="zh-CN" b="0" i="0"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m:rPr>
                              <m:sty m:val="p"/>
                            </m:rPr>
                            <a:rPr lang="en-US" altLang="zh-CN" b="0" i="0" smtClean="0">
                              <a:solidFill>
                                <a:srgbClr val="333333"/>
                              </a:solidFill>
                              <a:effectLst/>
                              <a:latin typeface="Cambria Math" panose="02040503050406030204" pitchFamily="18" charset="0"/>
                              <a:cs typeface="+mn-ea"/>
                              <a:sym typeface="+mn-lt"/>
                            </a:rPr>
                            <m:t>E</m:t>
                          </m:r>
                        </m:e>
                        <m:sub>
                          <m:r>
                            <m:rPr>
                              <m:sty m:val="p"/>
                            </m:rPr>
                            <a:rPr lang="en-US" altLang="zh-CN" b="0" i="0" smtClean="0">
                              <a:solidFill>
                                <a:srgbClr val="333333"/>
                              </a:solidFill>
                              <a:effectLst/>
                              <a:latin typeface="Cambria Math" panose="02040503050406030204" pitchFamily="18" charset="0"/>
                              <a:cs typeface="+mn-ea"/>
                              <a:sym typeface="+mn-lt"/>
                            </a:rPr>
                            <m:t>q</m:t>
                          </m:r>
                          <m:d>
                            <m:dPr>
                              <m:ctrlPr>
                                <a:rPr lang="en-US" altLang="zh-CN" b="0" i="1" smtClean="0">
                                  <a:solidFill>
                                    <a:srgbClr val="333333"/>
                                  </a:solidFill>
                                  <a:effectLst/>
                                  <a:latin typeface="Cambria Math" panose="02040503050406030204" pitchFamily="18" charset="0"/>
                                  <a:cs typeface="+mn-ea"/>
                                  <a:sym typeface="+mn-lt"/>
                                </a:rPr>
                              </m:ctrlPr>
                            </m:dPr>
                            <m:e>
                              <m:r>
                                <m:rPr>
                                  <m:sty m:val="p"/>
                                </m:rPr>
                                <a:rPr lang="en-US" altLang="zh-CN" b="0" i="0" smtClean="0">
                                  <a:solidFill>
                                    <a:srgbClr val="333333"/>
                                  </a:solidFill>
                                  <a:effectLst/>
                                  <a:latin typeface="Cambria Math" panose="02040503050406030204" pitchFamily="18" charset="0"/>
                                  <a:cs typeface="+mn-ea"/>
                                  <a:sym typeface="+mn-lt"/>
                                </a:rPr>
                                <m:t>z</m:t>
                              </m:r>
                            </m:e>
                            <m:e>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𝑥</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r>
                                    <m:rPr>
                                      <m:sty m:val="p"/>
                                    </m:rPr>
                                    <a:rPr lang="en-US" altLang="zh-CN" b="0" i="0" smtClean="0">
                                      <a:solidFill>
                                        <a:srgbClr val="333333"/>
                                      </a:solidFill>
                                      <a:effectLst/>
                                      <a:latin typeface="Cambria Math" panose="02040503050406030204" pitchFamily="18" charset="0"/>
                                      <a:cs typeface="+mn-ea"/>
                                      <a:sym typeface="+mn-lt"/>
                                    </a:rPr>
                                    <m:t>s</m:t>
                                  </m:r>
                                </m:sub>
                              </m:sSub>
                            </m:e>
                          </m:d>
                        </m:sub>
                      </m:sSub>
                      <m:d>
                        <m:dPr>
                          <m:begChr m:val="["/>
                          <m:endChr m:val="]"/>
                          <m:ctrlPr>
                            <a:rPr lang="en-US" altLang="zh-CN" b="0" i="1" smtClean="0">
                              <a:solidFill>
                                <a:srgbClr val="333333"/>
                              </a:solidFill>
                              <a:effectLst/>
                              <a:latin typeface="Cambria Math" panose="02040503050406030204" pitchFamily="18" charset="0"/>
                              <a:cs typeface="+mn-ea"/>
                              <a:sym typeface="+mn-lt"/>
                            </a:rPr>
                          </m:ctrlPr>
                        </m:dPr>
                        <m:e>
                          <m:r>
                            <m:rPr>
                              <m:sty m:val="p"/>
                            </m:rPr>
                            <a:rPr lang="en-US" altLang="zh-CN" b="0" i="0" smtClean="0">
                              <a:solidFill>
                                <a:srgbClr val="333333"/>
                              </a:solidFill>
                              <a:effectLst/>
                              <a:latin typeface="Cambria Math" panose="02040503050406030204" pitchFamily="18" charset="0"/>
                              <a:cs typeface="+mn-ea"/>
                              <a:sym typeface="+mn-lt"/>
                            </a:rPr>
                            <m:t>log</m:t>
                          </m:r>
                          <m:r>
                            <a:rPr lang="en-US" altLang="zh-CN" b="0" i="0" smtClean="0">
                              <a:solidFill>
                                <a:srgbClr val="333333"/>
                              </a:solidFill>
                              <a:effectLst/>
                              <a:latin typeface="Cambria Math" panose="02040503050406030204" pitchFamily="18" charset="0"/>
                              <a:cs typeface="+mn-ea"/>
                              <a:sym typeface="+mn-lt"/>
                            </a:rPr>
                            <m:t> </m:t>
                          </m:r>
                          <m:r>
                            <m:rPr>
                              <m:sty m:val="p"/>
                            </m:rPr>
                            <a:rPr lang="en-US" altLang="zh-CN" b="0" i="0" smtClean="0">
                              <a:solidFill>
                                <a:srgbClr val="333333"/>
                              </a:solidFill>
                              <a:effectLst/>
                              <a:latin typeface="Cambria Math" panose="02040503050406030204" pitchFamily="18" charset="0"/>
                              <a:cs typeface="+mn-ea"/>
                              <a:sym typeface="+mn-lt"/>
                            </a:rPr>
                            <m:t>p</m:t>
                          </m:r>
                          <m:d>
                            <m:dPr>
                              <m:ctrlPr>
                                <a:rPr lang="en-US" altLang="zh-CN" b="0" i="1" smtClean="0">
                                  <a:solidFill>
                                    <a:srgbClr val="333333"/>
                                  </a:solidFill>
                                  <a:effectLst/>
                                  <a:latin typeface="Cambria Math" panose="02040503050406030204" pitchFamily="18" charset="0"/>
                                  <a:cs typeface="+mn-ea"/>
                                  <a:sym typeface="+mn-lt"/>
                                </a:rPr>
                              </m:ctrlPr>
                            </m:dPr>
                            <m:e>
                              <m:sSub>
                                <m:sSubPr>
                                  <m:ctrlPr>
                                    <a:rPr lang="en-US" altLang="zh-CN" b="0" i="1" smtClean="0">
                                      <a:solidFill>
                                        <a:srgbClr val="333333"/>
                                      </a:solidFill>
                                      <a:effectLst/>
                                      <a:latin typeface="Cambria Math" panose="02040503050406030204" pitchFamily="18" charset="0"/>
                                      <a:cs typeface="+mn-ea"/>
                                      <a:sym typeface="+mn-lt"/>
                                    </a:rPr>
                                  </m:ctrlPr>
                                </m:sSubPr>
                                <m:e>
                                  <m:r>
                                    <m:rPr>
                                      <m:sty m:val="p"/>
                                    </m:rPr>
                                    <a:rPr lang="en-US" altLang="zh-CN" b="0" i="0" smtClean="0">
                                      <a:solidFill>
                                        <a:srgbClr val="333333"/>
                                      </a:solidFill>
                                      <a:effectLst/>
                                      <a:latin typeface="Cambria Math" panose="02040503050406030204" pitchFamily="18" charset="0"/>
                                      <a:cs typeface="+mn-ea"/>
                                      <a:sym typeface="+mn-lt"/>
                                    </a:rPr>
                                    <m:t>x</m:t>
                                  </m:r>
                                </m:e>
                                <m:sub>
                                  <m:r>
                                    <m:rPr>
                                      <m:sty m:val="p"/>
                                    </m:rPr>
                                    <a:rPr lang="en-US" altLang="zh-CN" b="0" i="0" smtClean="0">
                                      <a:solidFill>
                                        <a:srgbClr val="333333"/>
                                      </a:solidFill>
                                      <a:effectLst/>
                                      <a:latin typeface="Cambria Math" panose="02040503050406030204" pitchFamily="18" charset="0"/>
                                      <a:cs typeface="+mn-ea"/>
                                      <a:sym typeface="+mn-lt"/>
                                    </a:rPr>
                                    <m:t>s</m:t>
                                  </m:r>
                                </m:sub>
                              </m:sSub>
                            </m:e>
                            <m:e>
                              <m:r>
                                <a:rPr lang="en-US" altLang="zh-CN" b="0" i="1" smtClean="0">
                                  <a:solidFill>
                                    <a:srgbClr val="333333"/>
                                  </a:solidFill>
                                  <a:effectLst/>
                                  <a:latin typeface="Cambria Math" panose="02040503050406030204" pitchFamily="18" charset="0"/>
                                  <a:cs typeface="+mn-ea"/>
                                  <a:sym typeface="+mn-lt"/>
                                </a:rPr>
                                <m:t>𝑧</m:t>
                              </m:r>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r>
                                    <a:rPr lang="en-US" altLang="zh-CN" b="0" i="1" smtClean="0">
                                      <a:solidFill>
                                        <a:srgbClr val="333333"/>
                                      </a:solidFill>
                                      <a:effectLst/>
                                      <a:latin typeface="Cambria Math" panose="02040503050406030204" pitchFamily="18" charset="0"/>
                                      <a:cs typeface="+mn-ea"/>
                                      <a:sym typeface="+mn-lt"/>
                                    </a:rPr>
                                    <m:t>𝑠</m:t>
                                  </m:r>
                                </m:sub>
                              </m:sSub>
                            </m:e>
                          </m:d>
                        </m:e>
                      </m:d>
                      <m:r>
                        <a:rPr lang="en-US" altLang="zh-CN" b="0" i="0"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m:rPr>
                              <m:sty m:val="p"/>
                            </m:rPr>
                            <a:rPr lang="en-US" altLang="zh-CN" b="0" i="0" smtClean="0">
                              <a:solidFill>
                                <a:srgbClr val="333333"/>
                              </a:solidFill>
                              <a:effectLst/>
                              <a:latin typeface="Cambria Math" panose="02040503050406030204" pitchFamily="18" charset="0"/>
                              <a:cs typeface="+mn-ea"/>
                              <a:sym typeface="+mn-lt"/>
                            </a:rPr>
                            <m:t>D</m:t>
                          </m:r>
                        </m:e>
                        <m:sub>
                          <m:r>
                            <m:rPr>
                              <m:sty m:val="p"/>
                            </m:rPr>
                            <a:rPr lang="en-US" altLang="zh-CN" b="0" i="0" smtClean="0">
                              <a:solidFill>
                                <a:srgbClr val="333333"/>
                              </a:solidFill>
                              <a:effectLst/>
                              <a:latin typeface="Cambria Math" panose="02040503050406030204" pitchFamily="18" charset="0"/>
                              <a:cs typeface="+mn-ea"/>
                              <a:sym typeface="+mn-lt"/>
                            </a:rPr>
                            <m:t>KL</m:t>
                          </m:r>
                        </m:sub>
                      </m:sSub>
                      <m:r>
                        <a:rPr lang="en-US" altLang="zh-CN" b="0" i="0" smtClean="0">
                          <a:solidFill>
                            <a:srgbClr val="333333"/>
                          </a:solidFill>
                          <a:effectLst/>
                          <a:latin typeface="Cambria Math" panose="02040503050406030204" pitchFamily="18" charset="0"/>
                          <a:cs typeface="+mn-ea"/>
                          <a:sym typeface="+mn-lt"/>
                        </a:rPr>
                        <m:t>[</m:t>
                      </m:r>
                      <m:r>
                        <m:rPr>
                          <m:sty m:val="p"/>
                        </m:rPr>
                        <a:rPr lang="en-US" altLang="zh-CN" b="0" i="0" smtClean="0">
                          <a:solidFill>
                            <a:srgbClr val="333333"/>
                          </a:solidFill>
                          <a:effectLst/>
                          <a:latin typeface="Cambria Math" panose="02040503050406030204" pitchFamily="18" charset="0"/>
                          <a:cs typeface="+mn-ea"/>
                          <a:sym typeface="+mn-lt"/>
                        </a:rPr>
                        <m:t>q</m:t>
                      </m:r>
                      <m:r>
                        <a:rPr lang="en-US" altLang="zh-CN" b="0" i="0" smtClean="0">
                          <a:solidFill>
                            <a:srgbClr val="333333"/>
                          </a:solidFill>
                          <a:effectLst/>
                          <a:latin typeface="Cambria Math" panose="02040503050406030204" pitchFamily="18" charset="0"/>
                          <a:cs typeface="+mn-ea"/>
                          <a:sym typeface="+mn-lt"/>
                        </a:rPr>
                        <m:t>(</m:t>
                      </m:r>
                      <m:r>
                        <m:rPr>
                          <m:sty m:val="p"/>
                        </m:rPr>
                        <a:rPr lang="en-US" altLang="zh-CN" b="0" i="0" smtClean="0">
                          <a:solidFill>
                            <a:srgbClr val="333333"/>
                          </a:solidFill>
                          <a:effectLst/>
                          <a:latin typeface="Cambria Math" panose="02040503050406030204" pitchFamily="18" charset="0"/>
                          <a:cs typeface="+mn-ea"/>
                          <a:sym typeface="+mn-lt"/>
                        </a:rPr>
                        <m:t>z</m:t>
                      </m:r>
                      <m:r>
                        <a:rPr lang="en-US" altLang="zh-CN" b="0" i="1"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𝑥</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0"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𝑝</m:t>
                      </m:r>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𝑧</m:t>
                      </m:r>
                      <m:r>
                        <a:rPr lang="en-US" altLang="zh-CN" b="0" i="1" smtClean="0">
                          <a:solidFill>
                            <a:srgbClr val="333333"/>
                          </a:solidFill>
                          <a:effectLst/>
                          <a:latin typeface="Cambria Math" panose="02040503050406030204" pitchFamily="18" charset="0"/>
                          <a:cs typeface="+mn-ea"/>
                          <a:sym typeface="+mn-lt"/>
                        </a:rPr>
                        <m:t>|</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𝑎</m:t>
                          </m:r>
                        </m:e>
                        <m:sub>
                          <m:r>
                            <a:rPr lang="en-US" altLang="zh-CN" b="0" i="1" smtClean="0">
                              <a:solidFill>
                                <a:srgbClr val="333333"/>
                              </a:solidFill>
                              <a:effectLst/>
                              <a:latin typeface="Cambria Math" panose="02040503050406030204" pitchFamily="18" charset="0"/>
                              <a:cs typeface="+mn-ea"/>
                              <a:sym typeface="+mn-lt"/>
                            </a:rPr>
                            <m:t>𝑠</m:t>
                          </m:r>
                        </m:sub>
                      </m:sSub>
                      <m:r>
                        <a:rPr lang="en-US" altLang="zh-CN" b="0" i="1" smtClean="0">
                          <a:solidFill>
                            <a:srgbClr val="333333"/>
                          </a:solidFill>
                          <a:effectLst/>
                          <a:latin typeface="Cambria Math" panose="02040503050406030204" pitchFamily="18" charset="0"/>
                          <a:cs typeface="+mn-ea"/>
                          <a:sym typeface="+mn-lt"/>
                        </a:rPr>
                        <m:t>)</m:t>
                      </m:r>
                      <m:r>
                        <a:rPr lang="en-US" altLang="zh-CN" b="0" i="0" smtClean="0">
                          <a:solidFill>
                            <a:srgbClr val="333333"/>
                          </a:solidFill>
                          <a:effectLst/>
                          <a:latin typeface="Cambria Math" panose="02040503050406030204" pitchFamily="18" charset="0"/>
                          <a:cs typeface="+mn-ea"/>
                          <a:sym typeface="+mn-lt"/>
                        </a:rPr>
                        <m:t>]</m:t>
                      </m:r>
                    </m:oMath>
                  </m:oMathPara>
                </a14:m>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1429237"/>
              </a:xfrm>
              <a:prstGeom prst="rect">
                <a:avLst/>
              </a:prstGeom>
              <a:blipFill>
                <a:blip r:embed="rId4"/>
                <a:stretch>
                  <a:fillRect l="-44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9A036EC-D91D-4755-A588-61EBC54909F9}"/>
              </a:ext>
            </a:extLst>
          </p:cNvPr>
          <p:cNvPicPr>
            <a:picLocks noChangeAspect="1"/>
          </p:cNvPicPr>
          <p:nvPr/>
        </p:nvPicPr>
        <p:blipFill>
          <a:blip r:embed="rId5"/>
          <a:stretch>
            <a:fillRect/>
          </a:stretch>
        </p:blipFill>
        <p:spPr>
          <a:xfrm>
            <a:off x="1976271" y="3672724"/>
            <a:ext cx="8226757" cy="2024803"/>
          </a:xfrm>
          <a:prstGeom prst="rect">
            <a:avLst/>
          </a:prstGeom>
        </p:spPr>
      </p:pic>
    </p:spTree>
    <p:extLst>
      <p:ext uri="{BB962C8B-B14F-4D97-AF65-F5344CB8AC3E}">
        <p14:creationId xmlns:p14="http://schemas.microsoft.com/office/powerpoint/2010/main" val="312908739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217851"/>
              </a:xfrm>
              <a:prstGeom prst="rect">
                <a:avLst/>
              </a:prstGeom>
              <a:noFill/>
            </p:spPr>
            <p:txBody>
              <a:bodyPr wrap="square">
                <a:spAutoFit/>
              </a:bodyPr>
              <a:lstStyle/>
              <a:p>
                <a:pPr algn="just"/>
                <a:r>
                  <a:rPr lang="en-US" altLang="zh-CN" b="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C</a:t>
                </a: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ontent-Attribute Disentanglement Module</a:t>
                </a:r>
              </a:p>
              <a:p>
                <a:pPr algn="just"/>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𝑒</m:t>
                          </m:r>
                        </m:e>
                        <m:sub>
                          <m:r>
                            <a:rPr lang="en-US" altLang="zh-CN" b="0" i="1" smtClean="0">
                              <a:solidFill>
                                <a:srgbClr val="333333"/>
                              </a:solidFill>
                              <a:effectLst/>
                              <a:latin typeface="Cambria Math" panose="02040503050406030204" pitchFamily="18" charset="0"/>
                              <a:cs typeface="+mn-ea"/>
                              <a:sym typeface="+mn-lt"/>
                            </a:rPr>
                            <m:t>𝑐</m:t>
                          </m:r>
                        </m:sub>
                      </m:sSub>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𝐸</m:t>
                      </m:r>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𝑥</m:t>
                          </m:r>
                        </m:e>
                      </m:d>
                      <m:r>
                        <a:rPr lang="en-US" altLang="zh-CN" b="0" i="1" smtClean="0">
                          <a:solidFill>
                            <a:srgbClr val="333333"/>
                          </a:solidFill>
                          <a:effectLst/>
                          <a:latin typeface="Cambria Math" panose="02040503050406030204" pitchFamily="18" charset="0"/>
                          <a:cs typeface="+mn-ea"/>
                          <a:sym typeface="+mn-lt"/>
                        </a:rPr>
                        <m:t>, </m:t>
                      </m:r>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𝑒</m:t>
                          </m:r>
                        </m:e>
                        <m:sub>
                          <m:r>
                            <a:rPr lang="en-US" altLang="zh-CN" b="0" i="1" smtClean="0">
                              <a:solidFill>
                                <a:srgbClr val="333333"/>
                              </a:solidFill>
                              <a:effectLst/>
                              <a:latin typeface="Cambria Math" panose="02040503050406030204" pitchFamily="18" charset="0"/>
                              <a:cs typeface="+mn-ea"/>
                              <a:sym typeface="+mn-lt"/>
                            </a:rPr>
                            <m:t>𝑎</m:t>
                          </m:r>
                        </m:sub>
                      </m:sSub>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𝐻</m:t>
                      </m:r>
                      <m:d>
                        <m:dPr>
                          <m:ctrlPr>
                            <a:rPr lang="en-US" altLang="zh-CN" b="0" i="1" smtClean="0">
                              <a:solidFill>
                                <a:srgbClr val="333333"/>
                              </a:solidFill>
                              <a:effectLst/>
                              <a:latin typeface="Cambria Math" panose="02040503050406030204" pitchFamily="18" charset="0"/>
                              <a:cs typeface="+mn-ea"/>
                              <a:sym typeface="+mn-lt"/>
                            </a:rPr>
                          </m:ctrlPr>
                        </m:dPr>
                        <m:e>
                          <m:r>
                            <a:rPr lang="en-US" altLang="zh-CN" b="0" i="1" smtClean="0">
                              <a:solidFill>
                                <a:srgbClr val="333333"/>
                              </a:solidFill>
                              <a:effectLst/>
                              <a:latin typeface="Cambria Math" panose="02040503050406030204" pitchFamily="18" charset="0"/>
                              <a:cs typeface="+mn-ea"/>
                              <a:sym typeface="+mn-lt"/>
                            </a:rPr>
                            <m:t>𝑥</m:t>
                          </m:r>
                        </m:e>
                      </m:d>
                    </m:oMath>
                  </m:oMathPara>
                </a14:m>
                <a:endParaRPr lang="en-US" altLang="zh-CN" b="0" dirty="0">
                  <a:solidFill>
                    <a:srgbClr val="333333"/>
                  </a:solidFill>
                  <a:effectLst/>
                  <a:latin typeface="Times New Roman" panose="02020603050405020304" pitchFamily="18" charset="0"/>
                  <a:cs typeface="+mn-ea"/>
                  <a:sym typeface="+mn-lt"/>
                </a:endParaRPr>
              </a:p>
              <a:p>
                <a:pPr algn="just"/>
                <a14:m>
                  <m:oMathPara xmlns:m="http://schemas.openxmlformats.org/officeDocument/2006/math">
                    <m:oMathParaPr>
                      <m:jc m:val="centerGroup"/>
                    </m:oMathParaPr>
                    <m:oMath xmlns:m="http://schemas.openxmlformats.org/officeDocument/2006/math">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𝐴𝑑𝑎𝐼𝑁</m:t>
                      </m:r>
                      <m:d>
                        <m:d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dPr>
                        <m:e>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 </m:t>
                          </m:r>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𝑎</m:t>
                              </m:r>
                            </m:sub>
                          </m:sSub>
                        </m:e>
                      </m:d>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𝜎</m:t>
                      </m:r>
                      <m:d>
                        <m:d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dPr>
                        <m:e>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𝑎</m:t>
                              </m:r>
                            </m:sub>
                          </m:sSub>
                        </m:e>
                      </m:d>
                      <m:d>
                        <m:d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dPr>
                        <m:e>
                          <m:f>
                            <m:f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fPr>
                            <m:num>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 −</m:t>
                              </m:r>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𝜇</m:t>
                              </m:r>
                              <m:d>
                                <m:d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dPr>
                                <m:e>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m:t>
                                      </m:r>
                                    </m:sub>
                                  </m:sSub>
                                </m:e>
                              </m:d>
                            </m:num>
                            <m:den>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𝜎</m:t>
                              </m:r>
                              <m:d>
                                <m:d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dPr>
                                <m:e>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m:t>
                                      </m:r>
                                    </m:sub>
                                  </m:sSub>
                                </m:e>
                              </m:d>
                            </m:den>
                          </m:f>
                        </m:e>
                      </m:d>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𝜇</m:t>
                      </m:r>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𝑒</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𝑎</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oMath>
                  </m:oMathPara>
                </a14:m>
                <a:endParaRPr lang="en-US" altLang="zh-CN" sz="1800"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a:p>
                <a:pPr algn="just"/>
                <a:r>
                  <a:rPr lang="zh-CN" altLang="en-US"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损失：</a:t>
                </a:r>
                <a:endParaRPr lang="en-US" altLang="zh-CN"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sSub>
                        <m:sSubPr>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𝐿</m:t>
                          </m:r>
                        </m:e>
                        <m:sub>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𝑟𝑒𝑐</m:t>
                          </m:r>
                        </m:sub>
                      </m:sSub>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m:t>
                      </m:r>
                      <m:nary>
                        <m:naryPr>
                          <m:chr m:val="∑"/>
                          <m:supHide m:val="on"/>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𝑥</m:t>
                          </m:r>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m:t>
                          </m:r>
                          <m:sSup>
                            <m:sSupPr>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𝑋</m:t>
                              </m:r>
                            </m:e>
                            <m:sup>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𝑠</m:t>
                              </m:r>
                            </m:sup>
                          </m:sSup>
                        </m:sub>
                        <m:sup/>
                        <m:e>
                          <m:sSup>
                            <m:sSupPr>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sSupPr>
                            <m:e>
                              <m:d>
                                <m:dPr>
                                  <m:begChr m:val="‖"/>
                                  <m:endChr m:val="‖"/>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dPr>
                                <m:e>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𝑥</m:t>
                                  </m:r>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 −</m:t>
                                  </m:r>
                                  <m:acc>
                                    <m:accPr>
                                      <m:chr m:val="̃"/>
                                      <m:ctrlP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ctrlPr>
                                    </m:accPr>
                                    <m:e>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𝑥</m:t>
                                      </m:r>
                                    </m:e>
                                  </m:acc>
                                </m:e>
                              </m:d>
                            </m:e>
                            <m:sup>
                              <m:r>
                                <a:rPr lang="en-US" altLang="zh-CN" b="0" i="1" smtClean="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2</m:t>
                              </m:r>
                            </m:sup>
                          </m:sSup>
                        </m:e>
                      </m:nary>
                    </m:oMath>
                  </m:oMathPara>
                </a14:m>
                <a:endParaRPr lang="en-US" altLang="zh-CN" sz="1800"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217851"/>
              </a:xfrm>
              <a:prstGeom prst="rect">
                <a:avLst/>
              </a:prstGeom>
              <a:blipFill>
                <a:blip r:embed="rId4"/>
                <a:stretch>
                  <a:fillRect l="-449" t="-16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3E35B2D-BFC3-4B96-9A67-086293C67B52}"/>
              </a:ext>
            </a:extLst>
          </p:cNvPr>
          <p:cNvPicPr>
            <a:picLocks noChangeAspect="1"/>
          </p:cNvPicPr>
          <p:nvPr/>
        </p:nvPicPr>
        <p:blipFill>
          <a:blip r:embed="rId5"/>
          <a:stretch>
            <a:fillRect/>
          </a:stretch>
        </p:blipFill>
        <p:spPr>
          <a:xfrm>
            <a:off x="2584093" y="3243635"/>
            <a:ext cx="7023813" cy="3140619"/>
          </a:xfrm>
          <a:prstGeom prst="rect">
            <a:avLst/>
          </a:prstGeom>
        </p:spPr>
      </p:pic>
    </p:spTree>
    <p:extLst>
      <p:ext uri="{BB962C8B-B14F-4D97-AF65-F5344CB8AC3E}">
        <p14:creationId xmlns:p14="http://schemas.microsoft.com/office/powerpoint/2010/main" val="332847134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i="1" dirty="0">
                  <a:solidFill>
                    <a:prstClr val="white"/>
                  </a:solidFill>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2130711"/>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Attribute Comparator Module</a:t>
                </a:r>
              </a:p>
              <a:p>
                <a:pPr algn="just">
                  <a:lnSpc>
                    <a:spcPct val="150000"/>
                  </a:lnSpc>
                </a:pPr>
                <a:r>
                  <a:rPr lang="zh-CN" altLang="en-US" b="0" dirty="0">
                    <a:solidFill>
                      <a:srgbClr val="333333"/>
                    </a:solidFill>
                    <a:effectLst/>
                    <a:cs typeface="+mn-ea"/>
                    <a:sym typeface="+mn-lt"/>
                  </a:rPr>
                  <a:t>损失</a:t>
                </a:r>
                <a:r>
                  <a:rPr lang="zh-CN" altLang="en-US" dirty="0">
                    <a:solidFill>
                      <a:srgbClr val="333333"/>
                    </a:solidFill>
                    <a:cs typeface="+mn-ea"/>
                    <a:sym typeface="+mn-lt"/>
                  </a:rPr>
                  <a:t>：</a:t>
                </a:r>
                <a:endParaRPr lang="en-US" altLang="zh-CN" dirty="0">
                  <a:solidFill>
                    <a:srgbClr val="333333"/>
                  </a:solidFill>
                  <a:cs typeface="+mn-ea"/>
                  <a:sym typeface="+mn-lt"/>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𝐿</m:t>
                          </m:r>
                        </m:e>
                        <m:sub>
                          <m:r>
                            <a:rPr lang="en-US" altLang="zh-CN" b="0" i="1" smtClean="0">
                              <a:solidFill>
                                <a:srgbClr val="333333"/>
                              </a:solidFill>
                              <a:latin typeface="Cambria Math" panose="02040503050406030204" pitchFamily="18" charset="0"/>
                              <a:cs typeface="+mn-ea"/>
                              <a:sym typeface="+mn-lt"/>
                            </a:rPr>
                            <m:t>𝑐𝑜𝑚𝑝</m:t>
                          </m:r>
                        </m:sub>
                      </m:sSub>
                      <m:r>
                        <a:rPr lang="en-US" altLang="zh-CN" b="0" i="1" smtClean="0">
                          <a:solidFill>
                            <a:srgbClr val="333333"/>
                          </a:solidFill>
                          <a:latin typeface="Cambria Math" panose="02040503050406030204" pitchFamily="18" charset="0"/>
                          <a:cs typeface="+mn-ea"/>
                          <a:sym typeface="+mn-lt"/>
                        </a:rPr>
                        <m:t>=</m:t>
                      </m:r>
                      <m:nary>
                        <m:naryPr>
                          <m:chr m:val="∑"/>
                          <m:ctrlPr>
                            <a:rPr lang="en-US" altLang="zh-CN" b="0" i="1" smtClean="0">
                              <a:solidFill>
                                <a:srgbClr val="333333"/>
                              </a:solidFill>
                              <a:latin typeface="Cambria Math" panose="02040503050406030204" pitchFamily="18" charset="0"/>
                              <a:cs typeface="+mn-ea"/>
                              <a:sym typeface="+mn-lt"/>
                            </a:rPr>
                          </m:ctrlPr>
                        </m:naryPr>
                        <m:sub>
                          <m:r>
                            <a:rPr lang="en-US" altLang="zh-CN" b="0" i="1" smtClean="0">
                              <a:solidFill>
                                <a:srgbClr val="333333"/>
                              </a:solidFill>
                              <a:latin typeface="Cambria Math" panose="02040503050406030204" pitchFamily="18" charset="0"/>
                              <a:cs typeface="+mn-ea"/>
                              <a:sym typeface="+mn-lt"/>
                            </a:rPr>
                            <m:t>𝑖</m:t>
                          </m:r>
                          <m:r>
                            <a:rPr lang="en-US" altLang="zh-CN" b="0" i="1" smtClean="0">
                              <a:solidFill>
                                <a:srgbClr val="333333"/>
                              </a:solidFill>
                              <a:latin typeface="Cambria Math" panose="02040503050406030204" pitchFamily="18" charset="0"/>
                              <a:cs typeface="+mn-ea"/>
                              <a:sym typeface="+mn-lt"/>
                            </a:rPr>
                            <m:t>=1</m:t>
                          </m:r>
                        </m:sub>
                        <m:sup>
                          <m:sSup>
                            <m:sSupPr>
                              <m:ctrlPr>
                                <a:rPr lang="en-US" altLang="zh-CN" b="0" i="1" smtClean="0">
                                  <a:solidFill>
                                    <a:srgbClr val="333333"/>
                                  </a:solidFill>
                                  <a:latin typeface="Cambria Math" panose="02040503050406030204" pitchFamily="18" charset="0"/>
                                  <a:cs typeface="+mn-ea"/>
                                  <a:sym typeface="+mn-lt"/>
                                </a:rPr>
                              </m:ctrlPr>
                            </m:sSupPr>
                            <m:e>
                              <m:r>
                                <a:rPr lang="en-US" altLang="zh-CN" b="0" i="1" smtClean="0">
                                  <a:solidFill>
                                    <a:srgbClr val="333333"/>
                                  </a:solidFill>
                                  <a:latin typeface="Cambria Math" panose="02040503050406030204" pitchFamily="18" charset="0"/>
                                  <a:cs typeface="+mn-ea"/>
                                  <a:sym typeface="+mn-lt"/>
                                </a:rPr>
                                <m:t>𝑁</m:t>
                              </m:r>
                            </m:e>
                            <m:sup>
                              <m:r>
                                <a:rPr lang="en-US" altLang="zh-CN" b="0" i="1" smtClean="0">
                                  <a:solidFill>
                                    <a:srgbClr val="333333"/>
                                  </a:solidFill>
                                  <a:latin typeface="Cambria Math" panose="02040503050406030204" pitchFamily="18" charset="0"/>
                                  <a:cs typeface="+mn-ea"/>
                                  <a:sym typeface="+mn-lt"/>
                                </a:rPr>
                                <m:t>𝑠</m:t>
                              </m:r>
                            </m:sup>
                          </m:sSup>
                        </m:sup>
                        <m:e>
                          <m:sSup>
                            <m:sSupPr>
                              <m:ctrlPr>
                                <a:rPr lang="en-US" altLang="zh-CN" b="0" i="1" smtClean="0">
                                  <a:solidFill>
                                    <a:srgbClr val="333333"/>
                                  </a:solidFill>
                                  <a:latin typeface="Cambria Math" panose="02040503050406030204" pitchFamily="18" charset="0"/>
                                  <a:cs typeface="+mn-ea"/>
                                  <a:sym typeface="+mn-lt"/>
                                </a:rPr>
                              </m:ctrlPr>
                            </m:sSupPr>
                            <m:e>
                              <m:d>
                                <m:dPr>
                                  <m:begChr m:val="‖"/>
                                  <m:endChr m:val="‖"/>
                                  <m:ctrlPr>
                                    <a:rPr lang="en-US" altLang="zh-CN" b="0" i="1" smtClean="0">
                                      <a:solidFill>
                                        <a:srgbClr val="333333"/>
                                      </a:solidFill>
                                      <a:latin typeface="Cambria Math" panose="02040503050406030204" pitchFamily="18" charset="0"/>
                                      <a:cs typeface="+mn-ea"/>
                                      <a:sym typeface="+mn-lt"/>
                                    </a:rPr>
                                  </m:ctrlPr>
                                </m:dPr>
                                <m:e>
                                  <m:r>
                                    <a:rPr lang="en-US" altLang="zh-CN" b="0" i="1" smtClean="0">
                                      <a:solidFill>
                                        <a:srgbClr val="333333"/>
                                      </a:solidFill>
                                      <a:latin typeface="Cambria Math" panose="02040503050406030204" pitchFamily="18" charset="0"/>
                                      <a:cs typeface="+mn-ea"/>
                                      <a:sym typeface="+mn-lt"/>
                                    </a:rPr>
                                    <m:t>𝑇</m:t>
                                  </m:r>
                                  <m:d>
                                    <m:dPr>
                                      <m:ctrlPr>
                                        <a:rPr lang="en-US" altLang="zh-CN" b="0" i="1" smtClean="0">
                                          <a:solidFill>
                                            <a:srgbClr val="333333"/>
                                          </a:solidFill>
                                          <a:latin typeface="Cambria Math" panose="02040503050406030204" pitchFamily="18" charset="0"/>
                                          <a:cs typeface="+mn-ea"/>
                                          <a:sym typeface="+mn-lt"/>
                                        </a:rPr>
                                      </m:ctrlPr>
                                    </m:dPr>
                                    <m:e>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𝑒</m:t>
                                          </m:r>
                                        </m:e>
                                        <m:sub>
                                          <m:r>
                                            <a:rPr lang="en-US" altLang="zh-CN" b="0" i="1" smtClean="0">
                                              <a:solidFill>
                                                <a:srgbClr val="333333"/>
                                              </a:solidFill>
                                              <a:latin typeface="Cambria Math" panose="02040503050406030204" pitchFamily="18" charset="0"/>
                                              <a:cs typeface="+mn-ea"/>
                                              <a:sym typeface="+mn-lt"/>
                                            </a:rPr>
                                            <m:t>𝑎</m:t>
                                          </m:r>
                                        </m:sub>
                                      </m:sSub>
                                      <m:r>
                                        <a:rPr lang="en-US" altLang="zh-CN" b="0" i="1" smtClean="0">
                                          <a:solidFill>
                                            <a:srgbClr val="333333"/>
                                          </a:solidFill>
                                          <a:latin typeface="Cambria Math" panose="02040503050406030204" pitchFamily="18" charset="0"/>
                                          <a:cs typeface="+mn-ea"/>
                                          <a:sym typeface="+mn-lt"/>
                                        </a:rPr>
                                        <m:t>, </m:t>
                                      </m:r>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𝑎</m:t>
                                          </m:r>
                                        </m:e>
                                        <m:sub>
                                          <m:r>
                                            <a:rPr lang="en-US" altLang="zh-CN" b="0" i="1" smtClean="0">
                                              <a:solidFill>
                                                <a:srgbClr val="333333"/>
                                              </a:solidFill>
                                              <a:latin typeface="Cambria Math" panose="02040503050406030204" pitchFamily="18" charset="0"/>
                                              <a:cs typeface="+mn-ea"/>
                                              <a:sym typeface="+mn-lt"/>
                                            </a:rPr>
                                            <m:t>𝑖</m:t>
                                          </m:r>
                                        </m:sub>
                                      </m:sSub>
                                    </m:e>
                                  </m:d>
                                  <m:r>
                                    <a:rPr lang="en-US" altLang="zh-CN" b="0" i="1" smtClean="0">
                                      <a:solidFill>
                                        <a:srgbClr val="333333"/>
                                      </a:solidFill>
                                      <a:latin typeface="Cambria Math" panose="02040503050406030204" pitchFamily="18" charset="0"/>
                                      <a:cs typeface="+mn-ea"/>
                                      <a:sym typeface="+mn-lt"/>
                                    </a:rPr>
                                    <m:t> −</m:t>
                                  </m:r>
                                  <m:r>
                                    <a:rPr lang="en-US" altLang="zh-CN" b="0" i="1" smtClean="0">
                                      <a:solidFill>
                                        <a:srgbClr val="333333"/>
                                      </a:solidFill>
                                      <a:latin typeface="Cambria Math" panose="02040503050406030204" pitchFamily="18" charset="0"/>
                                      <a:cs typeface="+mn-ea"/>
                                      <a:sym typeface="+mn-lt"/>
                                    </a:rPr>
                                    <m:t>𝜑</m:t>
                                  </m:r>
                                  <m:d>
                                    <m:dPr>
                                      <m:ctrlPr>
                                        <a:rPr lang="en-US" altLang="zh-CN" b="0" i="1" smtClean="0">
                                          <a:solidFill>
                                            <a:srgbClr val="333333"/>
                                          </a:solidFill>
                                          <a:latin typeface="Cambria Math" panose="02040503050406030204" pitchFamily="18" charset="0"/>
                                          <a:cs typeface="+mn-ea"/>
                                          <a:sym typeface="+mn-lt"/>
                                        </a:rPr>
                                      </m:ctrlPr>
                                    </m:dPr>
                                    <m:e>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𝑦</m:t>
                                          </m:r>
                                        </m:e>
                                        <m:sub>
                                          <m:r>
                                            <a:rPr lang="en-US" altLang="zh-CN" b="0" i="1" smtClean="0">
                                              <a:solidFill>
                                                <a:srgbClr val="333333"/>
                                              </a:solidFill>
                                              <a:latin typeface="Cambria Math" panose="02040503050406030204" pitchFamily="18" charset="0"/>
                                              <a:cs typeface="+mn-ea"/>
                                              <a:sym typeface="+mn-lt"/>
                                            </a:rPr>
                                            <m:t>𝑖</m:t>
                                          </m:r>
                                        </m:sub>
                                      </m:sSub>
                                    </m:e>
                                  </m:d>
                                </m:e>
                              </m:d>
                            </m:e>
                            <m:sup>
                              <m:r>
                                <a:rPr lang="en-US" altLang="zh-CN" b="0" i="1" smtClean="0">
                                  <a:solidFill>
                                    <a:srgbClr val="333333"/>
                                  </a:solidFill>
                                  <a:latin typeface="Cambria Math" panose="02040503050406030204" pitchFamily="18" charset="0"/>
                                  <a:cs typeface="+mn-ea"/>
                                  <a:sym typeface="+mn-lt"/>
                                </a:rPr>
                                <m:t>2</m:t>
                              </m:r>
                            </m:sup>
                          </m:sSup>
                        </m:e>
                      </m:nary>
                    </m:oMath>
                  </m:oMathPara>
                </a14:m>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2130711"/>
              </a:xfrm>
              <a:prstGeom prst="rect">
                <a:avLst/>
              </a:prstGeom>
              <a:blipFill>
                <a:blip r:embed="rId4"/>
                <a:stretch>
                  <a:fillRect l="-44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93FF534-DEC8-46E1-98E2-585BC9CD66E2}"/>
              </a:ext>
            </a:extLst>
          </p:cNvPr>
          <p:cNvPicPr>
            <a:picLocks noChangeAspect="1"/>
          </p:cNvPicPr>
          <p:nvPr/>
        </p:nvPicPr>
        <p:blipFill>
          <a:blip r:embed="rId5"/>
          <a:stretch>
            <a:fillRect/>
          </a:stretch>
        </p:blipFill>
        <p:spPr>
          <a:xfrm>
            <a:off x="3557587" y="3254090"/>
            <a:ext cx="5076825" cy="2019300"/>
          </a:xfrm>
          <a:prstGeom prst="rect">
            <a:avLst/>
          </a:prstGeom>
        </p:spPr>
      </p:pic>
    </p:spTree>
    <p:extLst>
      <p:ext uri="{BB962C8B-B14F-4D97-AF65-F5344CB8AC3E}">
        <p14:creationId xmlns:p14="http://schemas.microsoft.com/office/powerpoint/2010/main" val="76838004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782A28A-2998-4671-A2E0-AB089FDBB0F4}"/>
                  </a:ext>
                </a:extLst>
              </p:cNvPr>
              <p:cNvSpPr txBox="1"/>
              <p:nvPr/>
            </p:nvSpPr>
            <p:spPr>
              <a:xfrm>
                <a:off x="617336" y="893099"/>
                <a:ext cx="10858500" cy="955454"/>
              </a:xfrm>
              <a:prstGeom prst="rect">
                <a:avLst/>
              </a:prstGeom>
              <a:noFill/>
            </p:spPr>
            <p:txBody>
              <a:bodyPr wrap="square">
                <a:spAutoFit/>
              </a:bodyPr>
              <a:lstStyle/>
              <a:p>
                <a:pPr algn="just">
                  <a:lnSpc>
                    <a:spcPct val="150000"/>
                  </a:lnSpc>
                </a:pPr>
                <a:r>
                  <a:rPr lang="en-US" altLang="zh-CN" b="1" dirty="0">
                    <a:solidFill>
                      <a:srgbClr val="000000"/>
                    </a:solidFill>
                    <a:latin typeface="Times New Roman" panose="02020603050405020304" pitchFamily="18" charset="0"/>
                    <a:ea typeface="微软雅黑" panose="020B0503020204020204" pitchFamily="34" charset="-122"/>
                    <a:cs typeface="微软雅黑" panose="020B0503020204020204" pitchFamily="34" charset="-122"/>
                  </a:rPr>
                  <a:t>T</a:t>
                </a: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otal Loss</a:t>
                </a: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𝐿</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𝑡𝑜𝑡𝑎𝑙</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𝜆</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1</m:t>
                          </m:r>
                        </m:sub>
                      </m:sSub>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𝐿</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𝑐𝑣𝑎𝑒</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𝜆</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2</m:t>
                          </m:r>
                        </m:sub>
                      </m:sSub>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𝐿</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𝑟𝑒𝑐</m:t>
                          </m:r>
                        </m:sub>
                      </m:s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𝜆</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3</m:t>
                          </m:r>
                        </m:sub>
                      </m:sSub>
                      <m:sSub>
                        <m:sSubPr>
                          <m:ctrlP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𝐿</m:t>
                          </m:r>
                        </m:e>
                        <m:sub>
                          <m:r>
                            <a:rPr lang="en-US" altLang="zh-CN" sz="1800" b="0" i="1" kern="1200" smtClean="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𝑐𝑜𝑚𝑝</m:t>
                          </m:r>
                        </m:sub>
                      </m:sSub>
                    </m:oMath>
                  </m:oMathPara>
                </a14:m>
                <a:endParaRPr lang="en-US" altLang="zh-CN" sz="1800"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1782A28A-2998-4671-A2E0-AB089FDBB0F4}"/>
                  </a:ext>
                </a:extLst>
              </p:cNvPr>
              <p:cNvSpPr txBox="1">
                <a:spLocks noRot="1" noChangeAspect="1" noMove="1" noResize="1" noEditPoints="1" noAdjustHandles="1" noChangeArrowheads="1" noChangeShapeType="1" noTextEdit="1"/>
              </p:cNvSpPr>
              <p:nvPr/>
            </p:nvSpPr>
            <p:spPr>
              <a:xfrm>
                <a:off x="617336" y="893099"/>
                <a:ext cx="10858500" cy="955454"/>
              </a:xfrm>
              <a:prstGeom prst="rect">
                <a:avLst/>
              </a:prstGeom>
              <a:blipFill>
                <a:blip r:embed="rId4"/>
                <a:stretch>
                  <a:fillRect l="-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433103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4" name="图片 3">
            <a:extLst>
              <a:ext uri="{FF2B5EF4-FFF2-40B4-BE49-F238E27FC236}">
                <a16:creationId xmlns:a16="http://schemas.microsoft.com/office/drawing/2014/main" id="{EA9839AA-C643-4F14-890A-1850291F82E3}"/>
              </a:ext>
            </a:extLst>
          </p:cNvPr>
          <p:cNvPicPr>
            <a:picLocks noChangeAspect="1"/>
          </p:cNvPicPr>
          <p:nvPr/>
        </p:nvPicPr>
        <p:blipFill>
          <a:blip r:embed="rId4"/>
          <a:stretch>
            <a:fillRect/>
          </a:stretch>
        </p:blipFill>
        <p:spPr>
          <a:xfrm>
            <a:off x="1700350" y="776526"/>
            <a:ext cx="8791300" cy="5793474"/>
          </a:xfrm>
          <a:prstGeom prst="rect">
            <a:avLst/>
          </a:prstGeom>
        </p:spPr>
      </p:pic>
    </p:spTree>
    <p:extLst>
      <p:ext uri="{BB962C8B-B14F-4D97-AF65-F5344CB8AC3E}">
        <p14:creationId xmlns:p14="http://schemas.microsoft.com/office/powerpoint/2010/main" val="4167785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CA-GZSL</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a:extLst>
              <a:ext uri="{FF2B5EF4-FFF2-40B4-BE49-F238E27FC236}">
                <a16:creationId xmlns:a16="http://schemas.microsoft.com/office/drawing/2014/main" id="{CFEF9FB8-8E3F-448F-8A2E-F06CF4FBB1A2}"/>
              </a:ext>
            </a:extLst>
          </p:cNvPr>
          <p:cNvPicPr>
            <a:picLocks noChangeAspect="1"/>
          </p:cNvPicPr>
          <p:nvPr/>
        </p:nvPicPr>
        <p:blipFill>
          <a:blip r:embed="rId4"/>
          <a:stretch>
            <a:fillRect/>
          </a:stretch>
        </p:blipFill>
        <p:spPr>
          <a:xfrm>
            <a:off x="3801241" y="779206"/>
            <a:ext cx="4589518" cy="5772002"/>
          </a:xfrm>
          <a:prstGeom prst="rect">
            <a:avLst/>
          </a:prstGeom>
        </p:spPr>
      </p:pic>
    </p:spTree>
    <p:extLst>
      <p:ext uri="{BB962C8B-B14F-4D97-AF65-F5344CB8AC3E}">
        <p14:creationId xmlns:p14="http://schemas.microsoft.com/office/powerpoint/2010/main" val="388587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Conclusion</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80FD9D2B-E859-4EC3-B5F8-C4B04BA30E79}"/>
              </a:ext>
            </a:extLst>
          </p:cNvPr>
          <p:cNvSpPr txBox="1"/>
          <p:nvPr/>
        </p:nvSpPr>
        <p:spPr>
          <a:xfrm>
            <a:off x="617337" y="893099"/>
            <a:ext cx="10858500" cy="170521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CN" sz="1800" dirty="0">
                <a:effectLst/>
                <a:cs typeface="+mn-ea"/>
                <a:sym typeface="+mn-lt"/>
              </a:rPr>
              <a:t>ZSL</a:t>
            </a:r>
            <a:r>
              <a:rPr lang="zh-CN" altLang="en-US" sz="1800" dirty="0">
                <a:effectLst/>
                <a:cs typeface="+mn-ea"/>
                <a:sym typeface="+mn-lt"/>
              </a:rPr>
              <a:t>问题要落实到语义信息上</a:t>
            </a:r>
            <a:endParaRPr lang="en-US" altLang="zh-CN" sz="1800" dirty="0">
              <a:effectLst/>
              <a:cs typeface="+mn-ea"/>
              <a:sym typeface="+mn-lt"/>
            </a:endParaRPr>
          </a:p>
          <a:p>
            <a:pPr marL="285750" indent="-285750" algn="just">
              <a:lnSpc>
                <a:spcPct val="150000"/>
              </a:lnSpc>
              <a:buFont typeface="Arial" panose="020B0604020202020204" pitchFamily="34" charset="0"/>
              <a:buChar char="•"/>
            </a:pPr>
            <a:r>
              <a:rPr lang="en-US" altLang="zh-CN" dirty="0">
                <a:cs typeface="+mn-ea"/>
                <a:sym typeface="+mn-lt"/>
              </a:rPr>
              <a:t>ZSL</a:t>
            </a:r>
            <a:r>
              <a:rPr lang="zh-CN" altLang="en-US" dirty="0">
                <a:cs typeface="+mn-ea"/>
                <a:sym typeface="+mn-lt"/>
              </a:rPr>
              <a:t>中的语义信息与图像特征的结合是关键</a:t>
            </a:r>
            <a:endParaRPr lang="en-US" altLang="zh-CN" dirty="0">
              <a:cs typeface="+mn-ea"/>
              <a:sym typeface="+mn-lt"/>
            </a:endParaRPr>
          </a:p>
          <a:p>
            <a:pPr marL="285750" indent="-285750" algn="just">
              <a:lnSpc>
                <a:spcPct val="150000"/>
              </a:lnSpc>
              <a:buFont typeface="Arial" panose="020B0604020202020204" pitchFamily="34" charset="0"/>
              <a:buChar char="•"/>
            </a:pPr>
            <a:r>
              <a:rPr lang="en-US" altLang="zh-CN" sz="1800" dirty="0">
                <a:effectLst/>
                <a:cs typeface="+mn-ea"/>
                <a:sym typeface="+mn-lt"/>
              </a:rPr>
              <a:t>ZSL</a:t>
            </a:r>
            <a:r>
              <a:rPr lang="zh-CN" altLang="en-US" sz="1800" dirty="0">
                <a:effectLst/>
                <a:cs typeface="+mn-ea"/>
                <a:sym typeface="+mn-lt"/>
              </a:rPr>
              <a:t>中不同类别的相同语义信息的对应图像特征可能差别很大</a:t>
            </a:r>
            <a:endParaRPr lang="en-US" altLang="zh-CN" sz="1800" dirty="0">
              <a:effectLst/>
              <a:cs typeface="+mn-ea"/>
              <a:sym typeface="+mn-lt"/>
            </a:endParaRPr>
          </a:p>
          <a:p>
            <a:pPr marL="285750" indent="-285750" algn="just">
              <a:lnSpc>
                <a:spcPct val="150000"/>
              </a:lnSpc>
              <a:buFont typeface="Arial" panose="020B0604020202020204" pitchFamily="34" charset="0"/>
              <a:buChar char="•"/>
            </a:pPr>
            <a:r>
              <a:rPr lang="en-US" altLang="zh-CN" sz="1800" kern="100" dirty="0">
                <a:effectLst/>
                <a:cs typeface="+mn-ea"/>
                <a:sym typeface="+mn-lt"/>
              </a:rPr>
              <a:t>Generative-based Methods</a:t>
            </a:r>
            <a:r>
              <a:rPr lang="zh-CN" altLang="en-US" sz="1800" kern="100" dirty="0">
                <a:effectLst/>
                <a:cs typeface="+mn-ea"/>
                <a:sym typeface="+mn-lt"/>
              </a:rPr>
              <a:t>中的生成模型的改进可能有助于提升性能</a:t>
            </a:r>
            <a:endParaRPr lang="en-US" altLang="zh-CN" sz="1800" kern="100" dirty="0">
              <a:effectLst/>
              <a:cs typeface="+mn-ea"/>
              <a:sym typeface="+mn-lt"/>
            </a:endParaRPr>
          </a:p>
        </p:txBody>
      </p:sp>
    </p:spTree>
    <p:extLst>
      <p:ext uri="{BB962C8B-B14F-4D97-AF65-F5344CB8AC3E}">
        <p14:creationId xmlns:p14="http://schemas.microsoft.com/office/powerpoint/2010/main" val="5668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sp>
        <p:nvSpPr>
          <p:cNvPr id="7" name="文本框 6"/>
          <p:cNvSpPr txBox="1"/>
          <p:nvPr/>
        </p:nvSpPr>
        <p:spPr>
          <a:xfrm>
            <a:off x="5644784" y="2252225"/>
            <a:ext cx="3793130" cy="923330"/>
          </a:xfrm>
          <a:prstGeom prst="rect">
            <a:avLst/>
          </a:prstGeom>
          <a:noFill/>
        </p:spPr>
        <p:txBody>
          <a:bodyPr wrap="square" rtlCol="0">
            <a:spAutoFit/>
          </a:bodyPr>
          <a:lstStyle/>
          <a:p>
            <a:pPr defTabSz="913765">
              <a:defRPr/>
            </a:pPr>
            <a:r>
              <a:rPr lang="zh-CN" altLang="en-US" sz="5400" b="1" dirty="0">
                <a:solidFill>
                  <a:prstClr val="white"/>
                </a:solidFill>
                <a:cs typeface="+mn-ea"/>
                <a:sym typeface="+mn-lt"/>
              </a:rPr>
              <a:t>感 谢 聆 听</a:t>
            </a: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cs typeface="+mn-ea"/>
              <a:sym typeface="+mn-lt"/>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cs typeface="+mn-ea"/>
                <a:sym typeface="+mn-lt"/>
              </a:rPr>
              <a:t>THANKS FOR ALL</a:t>
            </a:r>
          </a:p>
        </p:txBody>
      </p:sp>
    </p:spTree>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447FCC0-78B4-4F7B-BB2A-174D6005CE30}"/>
                  </a:ext>
                </a:extLst>
              </p:cNvPr>
              <p:cNvSpPr txBox="1"/>
              <p:nvPr/>
            </p:nvSpPr>
            <p:spPr>
              <a:xfrm>
                <a:off x="617337" y="893099"/>
                <a:ext cx="7011761" cy="5037341"/>
              </a:xfrm>
              <a:prstGeom prst="rect">
                <a:avLst/>
              </a:prstGeom>
              <a:noFill/>
            </p:spPr>
            <p:txBody>
              <a:bodyPr wrap="square">
                <a:spAutoFit/>
              </a:bodyPr>
              <a:lstStyle/>
              <a:p>
                <a:pPr algn="just">
                  <a:lnSpc>
                    <a:spcPct val="150000"/>
                  </a:lnSpc>
                </a:pPr>
                <a:r>
                  <a:rPr lang="en-US" altLang="zh-CN" sz="1800" b="1" kern="100" dirty="0">
                    <a:effectLst/>
                    <a:cs typeface="+mn-ea"/>
                    <a:sym typeface="+mn-lt"/>
                  </a:rPr>
                  <a:t>Zero-Shot Learning </a:t>
                </a:r>
                <a:r>
                  <a:rPr lang="zh-CN" altLang="en-US" sz="1800" b="1" kern="100" dirty="0">
                    <a:effectLst/>
                    <a:cs typeface="+mn-ea"/>
                    <a:sym typeface="+mn-lt"/>
                  </a:rPr>
                  <a:t>目的</a:t>
                </a:r>
                <a:endParaRPr lang="zh-CN" altLang="zh-CN" sz="1800" kern="100" dirty="0">
                  <a:effectLst/>
                  <a:cs typeface="+mn-ea"/>
                  <a:sym typeface="+mn-lt"/>
                </a:endParaRPr>
              </a:p>
              <a:p>
                <a:pPr marL="285750" indent="-285750">
                  <a:lnSpc>
                    <a:spcPct val="150000"/>
                  </a:lnSpc>
                  <a:buFont typeface="Arial" panose="020B0604020202020204" pitchFamily="34" charset="0"/>
                  <a:buChar char="•"/>
                </a:pPr>
                <a:r>
                  <a:rPr lang="en-US" altLang="zh-CN" sz="1800" dirty="0">
                    <a:effectLst/>
                    <a:cs typeface="+mn-ea"/>
                    <a:sym typeface="+mn-lt"/>
                  </a:rPr>
                  <a:t>ZSL </a:t>
                </a:r>
                <a:r>
                  <a:rPr lang="zh-CN" altLang="en-US" sz="1800" dirty="0">
                    <a:effectLst/>
                    <a:cs typeface="+mn-ea"/>
                    <a:sym typeface="+mn-lt"/>
                  </a:rPr>
                  <a:t>旨在训练一个模型，该模型能够通过</a:t>
                </a:r>
                <a:r>
                  <a:rPr lang="zh-CN" altLang="en-US" sz="1800" dirty="0">
                    <a:solidFill>
                      <a:srgbClr val="FF0000"/>
                    </a:solidFill>
                    <a:effectLst/>
                    <a:cs typeface="+mn-ea"/>
                    <a:sym typeface="+mn-lt"/>
                  </a:rPr>
                  <a:t>语义信息</a:t>
                </a:r>
                <a:r>
                  <a:rPr lang="zh-CN" altLang="en-US" sz="1800" dirty="0">
                    <a:effectLst/>
                    <a:cs typeface="+mn-ea"/>
                    <a:sym typeface="+mn-lt"/>
                  </a:rPr>
                  <a:t>从其他已知类（源域）转移的知识来对未知类（目标域）进行分类。</a:t>
                </a:r>
                <a:endParaRPr lang="en-US" altLang="zh-CN" sz="1800" dirty="0">
                  <a:effectLst/>
                  <a:cs typeface="+mn-ea"/>
                  <a:sym typeface="+mn-lt"/>
                </a:endParaRPr>
              </a:p>
              <a:p>
                <a:pPr>
                  <a:lnSpc>
                    <a:spcPct val="150000"/>
                  </a:lnSpc>
                </a:pPr>
                <a:endParaRPr lang="en-US" altLang="zh-CN" sz="1800" dirty="0">
                  <a:effectLst/>
                  <a:cs typeface="+mn-ea"/>
                  <a:sym typeface="+mn-lt"/>
                </a:endParaRPr>
              </a:p>
              <a:p>
                <a:pPr>
                  <a:lnSpc>
                    <a:spcPct val="150000"/>
                  </a:lnSpc>
                </a:pPr>
                <a:r>
                  <a:rPr lang="en-US" altLang="zh-CN" sz="1800" b="1" kern="100" dirty="0">
                    <a:effectLst/>
                    <a:cs typeface="+mn-ea"/>
                    <a:sym typeface="+mn-lt"/>
                  </a:rPr>
                  <a:t>Zero-Shot Learning </a:t>
                </a:r>
                <a:r>
                  <a:rPr lang="zh-CN" altLang="en-US" b="1" kern="100" dirty="0">
                    <a:cs typeface="+mn-ea"/>
                    <a:sym typeface="+mn-lt"/>
                  </a:rPr>
                  <a:t>所用数据</a:t>
                </a:r>
                <a:endParaRPr lang="en-US" altLang="zh-CN" b="1" kern="100" dirty="0">
                  <a:cs typeface="+mn-ea"/>
                  <a:sym typeface="+mn-lt"/>
                </a:endParaRPr>
              </a:p>
              <a:p>
                <a:pPr marL="285750" indent="-285750">
                  <a:lnSpc>
                    <a:spcPct val="150000"/>
                  </a:lnSpc>
                  <a:buFont typeface="Arial" panose="020B0604020202020204" pitchFamily="34" charset="0"/>
                  <a:buChar char="•"/>
                </a:pPr>
                <a:r>
                  <a:rPr lang="zh-CN" altLang="en-US" sz="1800" kern="100" dirty="0">
                    <a:effectLst/>
                    <a:cs typeface="+mn-ea"/>
                    <a:sym typeface="+mn-lt"/>
                  </a:rPr>
                  <a:t>已知类：</a:t>
                </a:r>
                <a14:m>
                  <m:oMath xmlns:m="http://schemas.openxmlformats.org/officeDocument/2006/math">
                    <m:sSup>
                      <m:sSupPr>
                        <m:ctrlPr>
                          <a:rPr lang="en-US" altLang="zh-CN" sz="1800" b="0" i="1" kern="100" smtClean="0">
                            <a:effectLst/>
                            <a:latin typeface="Cambria Math" panose="02040503050406030204" pitchFamily="18" charset="0"/>
                            <a:cs typeface="+mn-ea"/>
                            <a:sym typeface="+mn-lt"/>
                          </a:rPr>
                        </m:ctrlPr>
                      </m:sSupPr>
                      <m:e>
                        <m:r>
                          <a:rPr lang="en-US" altLang="zh-CN" sz="1800" b="0" i="1" kern="100" smtClean="0">
                            <a:effectLst/>
                            <a:latin typeface="Cambria Math" panose="02040503050406030204" pitchFamily="18" charset="0"/>
                            <a:cs typeface="+mn-ea"/>
                            <a:sym typeface="+mn-lt"/>
                          </a:rPr>
                          <m:t>𝑋</m:t>
                        </m:r>
                      </m:e>
                      <m:sup>
                        <m:r>
                          <a:rPr lang="en-US" altLang="zh-CN" sz="1800" b="0" i="1" kern="100" smtClean="0">
                            <a:effectLst/>
                            <a:latin typeface="Cambria Math" panose="02040503050406030204" pitchFamily="18" charset="0"/>
                            <a:cs typeface="+mn-ea"/>
                            <a:sym typeface="+mn-lt"/>
                          </a:rPr>
                          <m:t>𝑆</m:t>
                        </m:r>
                      </m:sup>
                    </m:sSup>
                  </m:oMath>
                </a14:m>
                <a:r>
                  <a:rPr lang="zh-CN" altLang="en-US" kern="100" dirty="0">
                    <a:cs typeface="+mn-ea"/>
                    <a:sym typeface="+mn-lt"/>
                  </a:rPr>
                  <a:t>（图像数据），</a:t>
                </a:r>
                <a14:m>
                  <m:oMath xmlns:m="http://schemas.openxmlformats.org/officeDocument/2006/math">
                    <m:sSup>
                      <m:sSupPr>
                        <m:ctrlPr>
                          <a:rPr lang="en-US" altLang="zh-CN" b="0" i="1" kern="100" smtClean="0">
                            <a:latin typeface="Cambria Math" panose="02040503050406030204" pitchFamily="18" charset="0"/>
                            <a:cs typeface="+mn-ea"/>
                            <a:sym typeface="+mn-lt"/>
                          </a:rPr>
                        </m:ctrlPr>
                      </m:sSupPr>
                      <m:e>
                        <m:r>
                          <a:rPr lang="en-US" altLang="zh-CN" b="0" i="1" kern="100" smtClean="0">
                            <a:latin typeface="Cambria Math" panose="02040503050406030204" pitchFamily="18" charset="0"/>
                            <a:cs typeface="+mn-ea"/>
                            <a:sym typeface="+mn-lt"/>
                          </a:rPr>
                          <m:t>𝑌</m:t>
                        </m:r>
                      </m:e>
                      <m:sup>
                        <m:r>
                          <a:rPr lang="en-US" altLang="zh-CN" b="0" i="1" kern="100" smtClean="0">
                            <a:latin typeface="Cambria Math" panose="02040503050406030204" pitchFamily="18" charset="0"/>
                            <a:cs typeface="+mn-ea"/>
                            <a:sym typeface="+mn-lt"/>
                          </a:rPr>
                          <m:t>𝑆</m:t>
                        </m:r>
                      </m:sup>
                    </m:sSup>
                  </m:oMath>
                </a14:m>
                <a:r>
                  <a:rPr lang="zh-CN" altLang="en-US" b="0" kern="100" dirty="0">
                    <a:cs typeface="+mn-ea"/>
                    <a:sym typeface="+mn-lt"/>
                  </a:rPr>
                  <a:t>（类别标签），</a:t>
                </a:r>
                <a14:m>
                  <m:oMath xmlns:m="http://schemas.openxmlformats.org/officeDocument/2006/math">
                    <m:sSup>
                      <m:sSupPr>
                        <m:ctrlPr>
                          <a:rPr lang="en-US" altLang="zh-CN" b="0" i="1" kern="100" smtClean="0">
                            <a:latin typeface="Cambria Math" panose="02040503050406030204" pitchFamily="18" charset="0"/>
                            <a:cs typeface="+mn-ea"/>
                            <a:sym typeface="+mn-lt"/>
                          </a:rPr>
                        </m:ctrlPr>
                      </m:sSupPr>
                      <m:e>
                        <m:r>
                          <a:rPr lang="en-US" altLang="zh-CN" b="0" i="1" kern="100" smtClean="0">
                            <a:latin typeface="Cambria Math" panose="02040503050406030204" pitchFamily="18" charset="0"/>
                            <a:cs typeface="+mn-ea"/>
                            <a:sym typeface="+mn-lt"/>
                          </a:rPr>
                          <m:t>𝐴</m:t>
                        </m:r>
                      </m:e>
                      <m:sup>
                        <m:r>
                          <a:rPr lang="en-US" altLang="zh-CN" b="0" i="1" kern="100" smtClean="0">
                            <a:latin typeface="Cambria Math" panose="02040503050406030204" pitchFamily="18" charset="0"/>
                            <a:cs typeface="+mn-ea"/>
                            <a:sym typeface="+mn-lt"/>
                          </a:rPr>
                          <m:t>𝑆</m:t>
                        </m:r>
                      </m:sup>
                    </m:sSup>
                  </m:oMath>
                </a14:m>
                <a:r>
                  <a:rPr lang="zh-CN" altLang="en-US" sz="1800" dirty="0">
                    <a:effectLst/>
                    <a:cs typeface="+mn-ea"/>
                    <a:sym typeface="+mn-lt"/>
                  </a:rPr>
                  <a:t>（语义信息）</a:t>
                </a:r>
                <a:endParaRPr lang="en-US" altLang="zh-CN" sz="1800" dirty="0">
                  <a:effectLst/>
                  <a:cs typeface="+mn-ea"/>
                  <a:sym typeface="+mn-lt"/>
                </a:endParaRPr>
              </a:p>
              <a:p>
                <a:pPr marL="285750" indent="-285750">
                  <a:lnSpc>
                    <a:spcPct val="150000"/>
                  </a:lnSpc>
                  <a:buFont typeface="Arial" panose="020B0604020202020204" pitchFamily="34" charset="0"/>
                  <a:buChar char="•"/>
                </a:pPr>
                <a:r>
                  <a:rPr lang="zh-CN" altLang="en-US" sz="1800" kern="100" dirty="0">
                    <a:effectLst/>
                    <a:cs typeface="+mn-ea"/>
                    <a:sym typeface="+mn-lt"/>
                  </a:rPr>
                  <a:t>未知类：</a:t>
                </a:r>
                <a14:m>
                  <m:oMath xmlns:m="http://schemas.openxmlformats.org/officeDocument/2006/math">
                    <m:sSup>
                      <m:sSupPr>
                        <m:ctrlPr>
                          <a:rPr lang="en-US" altLang="zh-CN" sz="1800" b="0" i="1" kern="100" smtClean="0">
                            <a:effectLst/>
                            <a:latin typeface="Cambria Math" panose="02040503050406030204" pitchFamily="18" charset="0"/>
                            <a:cs typeface="+mn-ea"/>
                            <a:sym typeface="+mn-lt"/>
                          </a:rPr>
                        </m:ctrlPr>
                      </m:sSupPr>
                      <m:e>
                        <m:r>
                          <a:rPr lang="en-US" altLang="zh-CN" sz="1800" b="0" i="1" kern="100" smtClean="0">
                            <a:effectLst/>
                            <a:latin typeface="Cambria Math" panose="02040503050406030204" pitchFamily="18" charset="0"/>
                            <a:cs typeface="+mn-ea"/>
                            <a:sym typeface="+mn-lt"/>
                          </a:rPr>
                          <m:t>𝑋</m:t>
                        </m:r>
                      </m:e>
                      <m:sup>
                        <m:r>
                          <m:rPr>
                            <m:sty m:val="p"/>
                          </m:rPr>
                          <a:rPr lang="en-US" altLang="zh-CN" i="1" kern="100">
                            <a:latin typeface="Cambria Math" panose="02040503050406030204" pitchFamily="18" charset="0"/>
                            <a:cs typeface="+mn-ea"/>
                            <a:sym typeface="+mn-lt"/>
                          </a:rPr>
                          <m:t>U</m:t>
                        </m:r>
                      </m:sup>
                    </m:sSup>
                  </m:oMath>
                </a14:m>
                <a:r>
                  <a:rPr lang="zh-CN" altLang="en-US" kern="100" dirty="0">
                    <a:cs typeface="+mn-ea"/>
                    <a:sym typeface="+mn-lt"/>
                  </a:rPr>
                  <a:t>（图像数据），</a:t>
                </a:r>
                <a14:m>
                  <m:oMath xmlns:m="http://schemas.openxmlformats.org/officeDocument/2006/math">
                    <m:sSup>
                      <m:sSupPr>
                        <m:ctrlPr>
                          <a:rPr lang="en-US" altLang="zh-CN" b="0" i="1" kern="100" smtClean="0">
                            <a:latin typeface="Cambria Math" panose="02040503050406030204" pitchFamily="18" charset="0"/>
                            <a:cs typeface="+mn-ea"/>
                            <a:sym typeface="+mn-lt"/>
                          </a:rPr>
                        </m:ctrlPr>
                      </m:sSupPr>
                      <m:e>
                        <m:r>
                          <a:rPr lang="en-US" altLang="zh-CN" b="0" i="1" kern="100" smtClean="0">
                            <a:latin typeface="Cambria Math" panose="02040503050406030204" pitchFamily="18" charset="0"/>
                            <a:cs typeface="+mn-ea"/>
                            <a:sym typeface="+mn-lt"/>
                          </a:rPr>
                          <m:t>𝑌</m:t>
                        </m:r>
                      </m:e>
                      <m:sup>
                        <m:r>
                          <m:rPr>
                            <m:sty m:val="p"/>
                          </m:rPr>
                          <a:rPr lang="en-US" altLang="zh-CN" i="1" kern="100">
                            <a:latin typeface="Cambria Math" panose="02040503050406030204" pitchFamily="18" charset="0"/>
                            <a:cs typeface="+mn-ea"/>
                            <a:sym typeface="+mn-lt"/>
                          </a:rPr>
                          <m:t>U</m:t>
                        </m:r>
                      </m:sup>
                    </m:sSup>
                  </m:oMath>
                </a14:m>
                <a:r>
                  <a:rPr lang="zh-CN" altLang="en-US" b="0" kern="100" dirty="0">
                    <a:cs typeface="+mn-ea"/>
                    <a:sym typeface="+mn-lt"/>
                  </a:rPr>
                  <a:t>（类别标签），</a:t>
                </a:r>
                <a14:m>
                  <m:oMath xmlns:m="http://schemas.openxmlformats.org/officeDocument/2006/math">
                    <m:sSup>
                      <m:sSupPr>
                        <m:ctrlPr>
                          <a:rPr lang="en-US" altLang="zh-CN" b="0" i="1" kern="100" smtClean="0">
                            <a:latin typeface="Cambria Math" panose="02040503050406030204" pitchFamily="18" charset="0"/>
                            <a:cs typeface="+mn-ea"/>
                            <a:sym typeface="+mn-lt"/>
                          </a:rPr>
                        </m:ctrlPr>
                      </m:sSupPr>
                      <m:e>
                        <m:r>
                          <a:rPr lang="en-US" altLang="zh-CN" b="0" i="1" kern="100" smtClean="0">
                            <a:latin typeface="Cambria Math" panose="02040503050406030204" pitchFamily="18" charset="0"/>
                            <a:cs typeface="+mn-ea"/>
                            <a:sym typeface="+mn-lt"/>
                          </a:rPr>
                          <m:t>𝐴</m:t>
                        </m:r>
                      </m:e>
                      <m:sup>
                        <m:r>
                          <m:rPr>
                            <m:sty m:val="p"/>
                          </m:rPr>
                          <a:rPr lang="en-US" altLang="zh-CN" i="1" kern="100">
                            <a:latin typeface="Cambria Math" panose="02040503050406030204" pitchFamily="18" charset="0"/>
                            <a:cs typeface="+mn-ea"/>
                            <a:sym typeface="+mn-lt"/>
                          </a:rPr>
                          <m:t>U</m:t>
                        </m:r>
                      </m:sup>
                    </m:sSup>
                  </m:oMath>
                </a14:m>
                <a:r>
                  <a:rPr lang="zh-CN" altLang="en-US" sz="1800" dirty="0">
                    <a:effectLst/>
                    <a:cs typeface="+mn-ea"/>
                    <a:sym typeface="+mn-lt"/>
                  </a:rPr>
                  <a:t>（语义信息）</a:t>
                </a:r>
                <a:endParaRPr lang="en-US" altLang="zh-CN" sz="1800" dirty="0">
                  <a:effectLst/>
                  <a:cs typeface="+mn-ea"/>
                  <a:sym typeface="+mn-lt"/>
                </a:endParaRPr>
              </a:p>
              <a:p>
                <a:pPr marL="285750" indent="-285750">
                  <a:lnSpc>
                    <a:spcPct val="150000"/>
                  </a:lnSpc>
                  <a:buFont typeface="Arial" panose="020B0604020202020204" pitchFamily="34" charset="0"/>
                  <a:buChar char="•"/>
                </a:pPr>
                <a:endParaRPr lang="en-US" altLang="zh-CN" dirty="0">
                  <a:cs typeface="+mn-ea"/>
                  <a:sym typeface="+mn-lt"/>
                </a:endParaRPr>
              </a:p>
              <a:p>
                <a:pPr>
                  <a:lnSpc>
                    <a:spcPct val="150000"/>
                  </a:lnSpc>
                </a:pPr>
                <a:r>
                  <a:rPr lang="zh-CN" altLang="en-US" sz="1800" b="1" dirty="0">
                    <a:effectLst/>
                    <a:cs typeface="+mn-ea"/>
                    <a:sym typeface="+mn-lt"/>
                  </a:rPr>
                  <a:t>举例</a:t>
                </a:r>
                <a:endParaRPr lang="en-US" altLang="zh-CN" sz="1800" b="1" dirty="0">
                  <a:effectLst/>
                  <a:cs typeface="+mn-ea"/>
                  <a:sym typeface="+mn-lt"/>
                </a:endParaRPr>
              </a:p>
              <a:p>
                <a:pPr marL="342900" indent="-342900">
                  <a:lnSpc>
                    <a:spcPct val="150000"/>
                  </a:lnSpc>
                  <a:buFont typeface="+mj-lt"/>
                  <a:buAutoNum type="arabicPeriod"/>
                </a:pPr>
                <a:r>
                  <a:rPr lang="zh-CN" altLang="en-US" dirty="0">
                    <a:cs typeface="+mn-ea"/>
                    <a:sym typeface="+mn-lt"/>
                  </a:rPr>
                  <a:t>模型已知马（形状）、老虎（条纹）、熊猫（黑白色）</a:t>
                </a:r>
                <a:endParaRPr lang="en-US" altLang="zh-CN" dirty="0">
                  <a:cs typeface="+mn-ea"/>
                  <a:sym typeface="+mn-lt"/>
                </a:endParaRPr>
              </a:p>
              <a:p>
                <a:pPr marL="342900" indent="-342900">
                  <a:lnSpc>
                    <a:spcPct val="150000"/>
                  </a:lnSpc>
                  <a:buFont typeface="+mj-lt"/>
                  <a:buAutoNum type="arabicPeriod"/>
                </a:pPr>
                <a:r>
                  <a:rPr lang="zh-CN" altLang="en-US" sz="1800" dirty="0">
                    <a:effectLst/>
                    <a:cs typeface="+mn-ea"/>
                    <a:sym typeface="+mn-lt"/>
                  </a:rPr>
                  <a:t>给出斑马的定义：</a:t>
                </a:r>
                <a:r>
                  <a:rPr lang="zh-CN" altLang="en-US" dirty="0">
                    <a:cs typeface="+mn-ea"/>
                    <a:sym typeface="+mn-lt"/>
                  </a:rPr>
                  <a:t>马的形状、老虎的条纹、熊猫的颜色</a:t>
                </a:r>
                <a:endParaRPr lang="en-US" altLang="zh-CN" dirty="0">
                  <a:cs typeface="+mn-ea"/>
                  <a:sym typeface="+mn-lt"/>
                </a:endParaRPr>
              </a:p>
              <a:p>
                <a:pPr marL="342900" indent="-342900">
                  <a:lnSpc>
                    <a:spcPct val="150000"/>
                  </a:lnSpc>
                  <a:buFont typeface="+mj-lt"/>
                  <a:buAutoNum type="arabicPeriod"/>
                </a:pPr>
                <a:r>
                  <a:rPr lang="zh-CN" altLang="en-US" dirty="0">
                    <a:cs typeface="+mn-ea"/>
                    <a:sym typeface="+mn-lt"/>
                  </a:rPr>
                  <a:t>输入斑马的图像以及上述描述，能输出斑马的类别</a:t>
                </a:r>
                <a:endParaRPr lang="zh-CN" altLang="en-US" sz="1800" dirty="0">
                  <a:effectLst/>
                  <a:cs typeface="+mn-ea"/>
                  <a:sym typeface="+mn-lt"/>
                </a:endParaRPr>
              </a:p>
            </p:txBody>
          </p:sp>
        </mc:Choice>
        <mc:Fallback xmlns="">
          <p:sp>
            <p:nvSpPr>
              <p:cNvPr id="22" name="文本框 21">
                <a:extLst>
                  <a:ext uri="{FF2B5EF4-FFF2-40B4-BE49-F238E27FC236}">
                    <a16:creationId xmlns:a16="http://schemas.microsoft.com/office/drawing/2014/main" id="{5447FCC0-78B4-4F7B-BB2A-174D6005CE30}"/>
                  </a:ext>
                </a:extLst>
              </p:cNvPr>
              <p:cNvSpPr txBox="1">
                <a:spLocks noRot="1" noChangeAspect="1" noMove="1" noResize="1" noEditPoints="1" noAdjustHandles="1" noChangeArrowheads="1" noChangeShapeType="1" noTextEdit="1"/>
              </p:cNvSpPr>
              <p:nvPr/>
            </p:nvSpPr>
            <p:spPr>
              <a:xfrm>
                <a:off x="617337" y="893099"/>
                <a:ext cx="7011761" cy="5037341"/>
              </a:xfrm>
              <a:prstGeom prst="rect">
                <a:avLst/>
              </a:prstGeom>
              <a:blipFill>
                <a:blip r:embed="rId4"/>
                <a:stretch>
                  <a:fillRect l="-696" b="-12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5FFA8F-DC83-4490-A061-FABDDBAC7690}"/>
              </a:ext>
            </a:extLst>
          </p:cNvPr>
          <p:cNvPicPr>
            <a:picLocks noChangeAspect="1"/>
          </p:cNvPicPr>
          <p:nvPr/>
        </p:nvPicPr>
        <p:blipFill>
          <a:blip r:embed="rId5"/>
          <a:stretch>
            <a:fillRect/>
          </a:stretch>
        </p:blipFill>
        <p:spPr>
          <a:xfrm>
            <a:off x="8500420" y="1153236"/>
            <a:ext cx="2448986" cy="1823918"/>
          </a:xfrm>
          <a:prstGeom prst="rect">
            <a:avLst/>
          </a:prstGeom>
        </p:spPr>
      </p:pic>
      <p:sp>
        <p:nvSpPr>
          <p:cNvPr id="2" name="文本框 1">
            <a:extLst>
              <a:ext uri="{FF2B5EF4-FFF2-40B4-BE49-F238E27FC236}">
                <a16:creationId xmlns:a16="http://schemas.microsoft.com/office/drawing/2014/main" id="{09F86313-630A-43F0-A507-D12B84499D45}"/>
              </a:ext>
            </a:extLst>
          </p:cNvPr>
          <p:cNvSpPr txBox="1"/>
          <p:nvPr/>
        </p:nvSpPr>
        <p:spPr>
          <a:xfrm>
            <a:off x="9175898" y="2977154"/>
            <a:ext cx="1098029" cy="369332"/>
          </a:xfrm>
          <a:prstGeom prst="rect">
            <a:avLst/>
          </a:prstGeom>
          <a:noFill/>
        </p:spPr>
        <p:txBody>
          <a:bodyPr wrap="square">
            <a:spAutoFit/>
          </a:bodyPr>
          <a:lstStyle/>
          <a:p>
            <a:r>
              <a:rPr lang="zh-CN" altLang="en-US" b="1" dirty="0">
                <a:solidFill>
                  <a:sysClr val="windowText" lastClr="000000"/>
                </a:solidFill>
                <a:cs typeface="+mn-ea"/>
                <a:sym typeface="+mn-lt"/>
              </a:rPr>
              <a:t>语义信息</a:t>
            </a:r>
            <a:endParaRPr lang="zh-CN" altLang="en-US" b="1" dirty="0">
              <a:cs typeface="+mn-ea"/>
              <a:sym typeface="+mn-lt"/>
            </a:endParaRPr>
          </a:p>
        </p:txBody>
      </p:sp>
      <p:pic>
        <p:nvPicPr>
          <p:cNvPr id="5" name="图片 4">
            <a:extLst>
              <a:ext uri="{FF2B5EF4-FFF2-40B4-BE49-F238E27FC236}">
                <a16:creationId xmlns:a16="http://schemas.microsoft.com/office/drawing/2014/main" id="{AE875A52-96B7-4108-A0F0-7902D7659B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9660" y="4567700"/>
            <a:ext cx="5276850" cy="1495425"/>
          </a:xfrm>
          <a:prstGeom prst="rect">
            <a:avLst/>
          </a:prstGeom>
        </p:spPr>
      </p:pic>
    </p:spTree>
    <p:extLst>
      <p:ext uri="{BB962C8B-B14F-4D97-AF65-F5344CB8AC3E}">
        <p14:creationId xmlns:p14="http://schemas.microsoft.com/office/powerpoint/2010/main" val="401565771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5447FCC0-78B4-4F7B-BB2A-174D6005CE30}"/>
              </a:ext>
            </a:extLst>
          </p:cNvPr>
          <p:cNvSpPr txBox="1"/>
          <p:nvPr/>
        </p:nvSpPr>
        <p:spPr>
          <a:xfrm>
            <a:off x="617337" y="893099"/>
            <a:ext cx="10423702" cy="3367204"/>
          </a:xfrm>
          <a:prstGeom prst="rect">
            <a:avLst/>
          </a:prstGeom>
          <a:noFill/>
        </p:spPr>
        <p:txBody>
          <a:bodyPr wrap="square">
            <a:spAutoFit/>
          </a:bodyPr>
          <a:lstStyle/>
          <a:p>
            <a:pPr algn="just">
              <a:lnSpc>
                <a:spcPct val="150000"/>
              </a:lnSpc>
            </a:pPr>
            <a:r>
              <a:rPr lang="en-US" altLang="zh-CN" sz="1800" b="1" kern="100" dirty="0">
                <a:effectLst/>
                <a:cs typeface="+mn-ea"/>
                <a:sym typeface="+mn-lt"/>
              </a:rPr>
              <a:t>Zero-Shot Learning Setting</a:t>
            </a:r>
            <a:endParaRPr lang="zh-CN" altLang="zh-CN" sz="1800" kern="100" dirty="0">
              <a:effectLst/>
              <a:cs typeface="+mn-ea"/>
              <a:sym typeface="+mn-lt"/>
            </a:endParaRPr>
          </a:p>
          <a:p>
            <a:pPr marL="285750" indent="-285750">
              <a:lnSpc>
                <a:spcPct val="150000"/>
              </a:lnSpc>
              <a:buFont typeface="Arial" panose="020B0604020202020204" pitchFamily="34" charset="0"/>
              <a:buChar char="•"/>
            </a:pPr>
            <a:r>
              <a:rPr lang="en-US" altLang="zh-CN" b="1" i="0" dirty="0">
                <a:solidFill>
                  <a:srgbClr val="333333"/>
                </a:solidFill>
                <a:effectLst/>
                <a:cs typeface="+mn-ea"/>
                <a:sym typeface="+mn-lt"/>
              </a:rPr>
              <a:t>ZSL</a:t>
            </a:r>
            <a:r>
              <a:rPr lang="zh-CN" altLang="en-US" b="0" i="0" dirty="0">
                <a:solidFill>
                  <a:srgbClr val="333333"/>
                </a:solidFill>
                <a:effectLst/>
                <a:cs typeface="+mn-ea"/>
                <a:sym typeface="+mn-lt"/>
              </a:rPr>
              <a:t>：训练集使用已知类，测试集只使用未知类</a:t>
            </a:r>
            <a:endParaRPr lang="en-US" altLang="zh-CN" b="0" i="0" dirty="0">
              <a:solidFill>
                <a:srgbClr val="333333"/>
              </a:solidFill>
              <a:effectLst/>
              <a:cs typeface="+mn-ea"/>
              <a:sym typeface="+mn-lt"/>
            </a:endParaRPr>
          </a:p>
          <a:p>
            <a:pPr marL="285750" indent="-285750">
              <a:lnSpc>
                <a:spcPct val="150000"/>
              </a:lnSpc>
              <a:buFont typeface="Arial" panose="020B0604020202020204" pitchFamily="34" charset="0"/>
              <a:buChar char="•"/>
            </a:pPr>
            <a:r>
              <a:rPr lang="en-US" altLang="zh-CN" sz="1800" b="1" dirty="0">
                <a:effectLst/>
                <a:cs typeface="+mn-ea"/>
                <a:sym typeface="+mn-lt"/>
              </a:rPr>
              <a:t>GZSL</a:t>
            </a:r>
            <a:r>
              <a:rPr lang="zh-CN" altLang="en-US" sz="1800" dirty="0">
                <a:effectLst/>
                <a:cs typeface="+mn-ea"/>
                <a:sym typeface="+mn-lt"/>
              </a:rPr>
              <a:t>：训练集使用已知类，测试集使用已知类和未知类</a:t>
            </a:r>
            <a:endParaRPr lang="en-US" altLang="zh-CN" sz="1800" dirty="0">
              <a:effectLst/>
              <a:cs typeface="+mn-ea"/>
              <a:sym typeface="+mn-lt"/>
            </a:endParaRPr>
          </a:p>
          <a:p>
            <a:pPr marL="285750" indent="-285750">
              <a:lnSpc>
                <a:spcPct val="150000"/>
              </a:lnSpc>
              <a:buFont typeface="Arial" panose="020B0604020202020204" pitchFamily="34" charset="0"/>
              <a:buChar char="•"/>
            </a:pPr>
            <a:endParaRPr lang="en-US" altLang="zh-CN" dirty="0">
              <a:cs typeface="+mn-ea"/>
              <a:sym typeface="+mn-lt"/>
            </a:endParaRPr>
          </a:p>
          <a:p>
            <a:pPr algn="just">
              <a:lnSpc>
                <a:spcPct val="150000"/>
              </a:lnSpc>
            </a:pPr>
            <a:r>
              <a:rPr lang="en-US" altLang="zh-CN" sz="1800" b="1" kern="100" dirty="0">
                <a:effectLst/>
                <a:cs typeface="+mn-ea"/>
                <a:sym typeface="+mn-lt"/>
              </a:rPr>
              <a:t>Generalized Zero-Shot Learning Setting</a:t>
            </a:r>
            <a:endParaRPr lang="zh-CN" altLang="zh-CN" sz="1800" kern="100" dirty="0">
              <a:effectLst/>
              <a:cs typeface="+mn-ea"/>
              <a:sym typeface="+mn-lt"/>
            </a:endParaRPr>
          </a:p>
          <a:p>
            <a:pPr marL="285750" indent="-285750">
              <a:lnSpc>
                <a:spcPct val="150000"/>
              </a:lnSpc>
              <a:buFont typeface="Arial" panose="020B0604020202020204" pitchFamily="34" charset="0"/>
              <a:buChar char="•"/>
            </a:pPr>
            <a:r>
              <a:rPr lang="en-US" altLang="zh-CN" b="1" i="0" dirty="0">
                <a:solidFill>
                  <a:srgbClr val="333333"/>
                </a:solidFill>
                <a:effectLst/>
                <a:cs typeface="+mn-ea"/>
                <a:sym typeface="+mn-lt"/>
              </a:rPr>
              <a:t>Inductive GZSL</a:t>
            </a:r>
            <a:r>
              <a:rPr lang="zh-CN" altLang="en-US" b="0" i="0" dirty="0">
                <a:solidFill>
                  <a:srgbClr val="333333"/>
                </a:solidFill>
                <a:effectLst/>
                <a:cs typeface="+mn-ea"/>
                <a:sym typeface="+mn-lt"/>
              </a:rPr>
              <a:t>：训练集使用已知类的视觉特征和语义信息</a:t>
            </a:r>
            <a:endParaRPr lang="en-US" altLang="zh-CN" b="0" i="0" dirty="0">
              <a:solidFill>
                <a:srgbClr val="333333"/>
              </a:solidFill>
              <a:effectLst/>
              <a:cs typeface="+mn-ea"/>
              <a:sym typeface="+mn-lt"/>
            </a:endParaRPr>
          </a:p>
          <a:p>
            <a:pPr marL="285750" indent="-285750">
              <a:lnSpc>
                <a:spcPct val="150000"/>
              </a:lnSpc>
              <a:buFont typeface="Arial" panose="020B0604020202020204" pitchFamily="34" charset="0"/>
              <a:buChar char="•"/>
            </a:pPr>
            <a:r>
              <a:rPr lang="en-US" altLang="zh-CN" sz="1800" b="1" dirty="0" err="1">
                <a:effectLst/>
                <a:cs typeface="+mn-ea"/>
                <a:sym typeface="+mn-lt"/>
              </a:rPr>
              <a:t>Transductive</a:t>
            </a:r>
            <a:r>
              <a:rPr lang="en-US" altLang="zh-CN" sz="1800" b="1" dirty="0">
                <a:effectLst/>
                <a:cs typeface="+mn-ea"/>
                <a:sym typeface="+mn-lt"/>
              </a:rPr>
              <a:t> Semantic GZSL</a:t>
            </a:r>
            <a:r>
              <a:rPr lang="zh-CN" altLang="en-US" sz="1800" dirty="0">
                <a:effectLst/>
                <a:cs typeface="+mn-ea"/>
                <a:sym typeface="+mn-lt"/>
              </a:rPr>
              <a:t>：训练集使用已知类的视觉特征、语义信息和未知类的语义信息</a:t>
            </a:r>
            <a:endParaRPr lang="en-US" altLang="zh-CN" sz="1800" dirty="0">
              <a:effectLst/>
              <a:cs typeface="+mn-ea"/>
              <a:sym typeface="+mn-lt"/>
            </a:endParaRPr>
          </a:p>
          <a:p>
            <a:pPr marL="285750" indent="-285750">
              <a:lnSpc>
                <a:spcPct val="150000"/>
              </a:lnSpc>
              <a:buFont typeface="Arial" panose="020B0604020202020204" pitchFamily="34" charset="0"/>
              <a:buChar char="•"/>
            </a:pPr>
            <a:r>
              <a:rPr lang="en-US" altLang="zh-CN" sz="1800" b="1" dirty="0" err="1">
                <a:effectLst/>
                <a:cs typeface="+mn-ea"/>
                <a:sym typeface="+mn-lt"/>
              </a:rPr>
              <a:t>Transductive</a:t>
            </a:r>
            <a:r>
              <a:rPr lang="en-US" altLang="zh-CN" sz="1800" b="1" dirty="0">
                <a:effectLst/>
                <a:cs typeface="+mn-ea"/>
                <a:sym typeface="+mn-lt"/>
              </a:rPr>
              <a:t> GZSL</a:t>
            </a:r>
            <a:r>
              <a:rPr lang="zh-CN" altLang="en-US" sz="1800" dirty="0">
                <a:effectLst/>
                <a:cs typeface="+mn-ea"/>
                <a:sym typeface="+mn-lt"/>
              </a:rPr>
              <a:t>：训练集使用已知类的视觉特征、语义信息和未知类的视觉特征、语义信息</a:t>
            </a:r>
            <a:endParaRPr lang="en-US" altLang="zh-CN" sz="1800" dirty="0">
              <a:effectLst/>
              <a:cs typeface="+mn-ea"/>
              <a:sym typeface="+mn-lt"/>
            </a:endParaRPr>
          </a:p>
        </p:txBody>
      </p:sp>
      <p:pic>
        <p:nvPicPr>
          <p:cNvPr id="9" name="图片 8">
            <a:extLst>
              <a:ext uri="{FF2B5EF4-FFF2-40B4-BE49-F238E27FC236}">
                <a16:creationId xmlns:a16="http://schemas.microsoft.com/office/drawing/2014/main" id="{30B22F68-EA93-4065-B693-1E57A767E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666" y="893099"/>
            <a:ext cx="4403101" cy="2446167"/>
          </a:xfrm>
          <a:prstGeom prst="rect">
            <a:avLst/>
          </a:prstGeom>
        </p:spPr>
      </p:pic>
      <p:pic>
        <p:nvPicPr>
          <p:cNvPr id="13" name="图片 12">
            <a:extLst>
              <a:ext uri="{FF2B5EF4-FFF2-40B4-BE49-F238E27FC236}">
                <a16:creationId xmlns:a16="http://schemas.microsoft.com/office/drawing/2014/main" id="{067C10CE-D5D2-4A28-AB5E-A30F7AAD2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665" y="4366794"/>
            <a:ext cx="4403102" cy="2096715"/>
          </a:xfrm>
          <a:prstGeom prst="rect">
            <a:avLst/>
          </a:prstGeom>
        </p:spPr>
      </p:pic>
    </p:spTree>
    <p:extLst>
      <p:ext uri="{BB962C8B-B14F-4D97-AF65-F5344CB8AC3E}">
        <p14:creationId xmlns:p14="http://schemas.microsoft.com/office/powerpoint/2010/main" val="375376651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447FCC0-78B4-4F7B-BB2A-174D6005CE30}"/>
                  </a:ext>
                </a:extLst>
              </p:cNvPr>
              <p:cNvSpPr txBox="1"/>
              <p:nvPr/>
            </p:nvSpPr>
            <p:spPr>
              <a:xfrm>
                <a:off x="617337" y="893099"/>
                <a:ext cx="7170303" cy="2918491"/>
              </a:xfrm>
              <a:prstGeom prst="rect">
                <a:avLst/>
              </a:prstGeom>
              <a:noFill/>
            </p:spPr>
            <p:txBody>
              <a:bodyPr wrap="square">
                <a:spAutoFit/>
              </a:bodyPr>
              <a:lstStyle/>
              <a:p>
                <a:pPr algn="just">
                  <a:lnSpc>
                    <a:spcPct val="150000"/>
                  </a:lnSpc>
                </a:pPr>
                <a:r>
                  <a:rPr lang="en-US" altLang="zh-CN" sz="1800" b="1" kern="100" dirty="0">
                    <a:effectLst/>
                    <a:cs typeface="+mn-ea"/>
                    <a:sym typeface="+mn-lt"/>
                  </a:rPr>
                  <a:t>Embedding Spaces</a:t>
                </a:r>
              </a:p>
              <a:p>
                <a:pPr marL="285750" indent="-285750">
                  <a:lnSpc>
                    <a:spcPct val="150000"/>
                  </a:lnSpc>
                  <a:buFont typeface="Arial" panose="020B0604020202020204" pitchFamily="34" charset="0"/>
                  <a:buChar char="•"/>
                </a:pPr>
                <a:r>
                  <a:rPr lang="en-US" altLang="zh-CN" b="1" i="0" dirty="0">
                    <a:solidFill>
                      <a:srgbClr val="333333"/>
                    </a:solidFill>
                    <a:effectLst/>
                    <a:cs typeface="+mn-ea"/>
                    <a:sym typeface="+mn-lt"/>
                  </a:rPr>
                  <a:t>Semantic Embedding</a:t>
                </a:r>
                <a:r>
                  <a:rPr lang="zh-CN" altLang="en-US" b="0" i="0" dirty="0">
                    <a:solidFill>
                      <a:srgbClr val="333333"/>
                    </a:solidFill>
                    <a:effectLst/>
                    <a:cs typeface="+mn-ea"/>
                    <a:sym typeface="+mn-lt"/>
                  </a:rPr>
                  <a:t>：从视觉特征映射到语义空间</a:t>
                </a:r>
                <a:endParaRPr lang="en-US" altLang="zh-CN" b="0" i="0" dirty="0">
                  <a:solidFill>
                    <a:srgbClr val="333333"/>
                  </a:solidFill>
                  <a:effectLst/>
                  <a:cs typeface="+mn-ea"/>
                  <a:sym typeface="+mn-lt"/>
                </a:endParaRPr>
              </a:p>
              <a:p>
                <a:pPr marL="742950" lvl="1" indent="-285750">
                  <a:lnSpc>
                    <a:spcPct val="150000"/>
                  </a:lnSpc>
                  <a:buFont typeface="Arial" panose="020B0604020202020204" pitchFamily="34" charset="0"/>
                  <a:buChar char="•"/>
                </a:pPr>
                <a:r>
                  <a:rPr lang="zh-CN" altLang="en-US" b="0" i="0" dirty="0">
                    <a:solidFill>
                      <a:srgbClr val="333333"/>
                    </a:solidFill>
                    <a:effectLst/>
                    <a:cs typeface="+mn-ea"/>
                    <a:sym typeface="+mn-lt"/>
                  </a:rPr>
                  <a:t>线性回归模型公式：</a:t>
                </a:r>
                <a14:m>
                  <m:oMath xmlns:m="http://schemas.openxmlformats.org/officeDocument/2006/math">
                    <m:func>
                      <m:funcPr>
                        <m:ctrlPr>
                          <a:rPr lang="en-US" altLang="zh-CN" b="0" i="1" smtClean="0">
                            <a:solidFill>
                              <a:srgbClr val="333333"/>
                            </a:solidFill>
                            <a:effectLst/>
                            <a:latin typeface="Cambria Math" panose="02040503050406030204" pitchFamily="18" charset="0"/>
                            <a:cs typeface="+mn-ea"/>
                            <a:sym typeface="+mn-lt"/>
                          </a:rPr>
                        </m:ctrlPr>
                      </m:funcPr>
                      <m:fName>
                        <m:limLow>
                          <m:limLowPr>
                            <m:ctrlPr>
                              <a:rPr lang="en-US" altLang="zh-CN" b="0" i="1" smtClean="0">
                                <a:solidFill>
                                  <a:srgbClr val="333333"/>
                                </a:solidFill>
                                <a:effectLst/>
                                <a:latin typeface="Cambria Math" panose="02040503050406030204" pitchFamily="18" charset="0"/>
                                <a:cs typeface="+mn-ea"/>
                                <a:sym typeface="+mn-lt"/>
                              </a:rPr>
                            </m:ctrlPr>
                          </m:limLowPr>
                          <m:e>
                            <m:r>
                              <a:rPr lang="en-US" altLang="zh-CN" b="0" i="1" smtClean="0">
                                <a:solidFill>
                                  <a:srgbClr val="333333"/>
                                </a:solidFill>
                                <a:effectLst/>
                                <a:latin typeface="Cambria Math" panose="02040503050406030204" pitchFamily="18" charset="0"/>
                                <a:cs typeface="+mn-ea"/>
                                <a:sym typeface="+mn-lt"/>
                              </a:rPr>
                              <m:t>𝑚𝑖𝑛</m:t>
                            </m:r>
                          </m:e>
                          <m:lim>
                            <m:r>
                              <a:rPr lang="en-US" altLang="zh-CN" b="0" i="1" smtClean="0">
                                <a:solidFill>
                                  <a:srgbClr val="333333"/>
                                </a:solidFill>
                                <a:effectLst/>
                                <a:latin typeface="Cambria Math" panose="02040503050406030204" pitchFamily="18" charset="0"/>
                                <a:cs typeface="+mn-ea"/>
                                <a:sym typeface="+mn-lt"/>
                              </a:rPr>
                              <m:t>𝑊</m:t>
                            </m:r>
                          </m:lim>
                        </m:limLow>
                      </m:fName>
                      <m:e>
                        <m:nary>
                          <m:naryPr>
                            <m:chr m:val="∑"/>
                            <m:ctrlPr>
                              <a:rPr lang="en-US" altLang="zh-CN" b="0" i="1" smtClean="0">
                                <a:solidFill>
                                  <a:srgbClr val="333333"/>
                                </a:solidFill>
                                <a:effectLst/>
                                <a:latin typeface="Cambria Math" panose="02040503050406030204" pitchFamily="18" charset="0"/>
                                <a:cs typeface="+mn-ea"/>
                                <a:sym typeface="+mn-lt"/>
                              </a:rPr>
                            </m:ctrlPr>
                          </m:naryPr>
                          <m:sub>
                            <m:r>
                              <a:rPr lang="en-US" altLang="zh-CN" b="0" i="1" smtClean="0">
                                <a:solidFill>
                                  <a:srgbClr val="333333"/>
                                </a:solidFill>
                                <a:effectLst/>
                                <a:latin typeface="Cambria Math" panose="02040503050406030204" pitchFamily="18" charset="0"/>
                                <a:cs typeface="+mn-ea"/>
                                <a:sym typeface="+mn-lt"/>
                              </a:rPr>
                              <m:t>𝑖</m:t>
                            </m:r>
                            <m:r>
                              <a:rPr lang="en-US" altLang="zh-CN" b="0" i="1" smtClean="0">
                                <a:solidFill>
                                  <a:srgbClr val="333333"/>
                                </a:solidFill>
                                <a:effectLst/>
                                <a:latin typeface="Cambria Math" panose="02040503050406030204" pitchFamily="18" charset="0"/>
                                <a:cs typeface="+mn-ea"/>
                                <a:sym typeface="+mn-lt"/>
                              </a:rPr>
                              <m:t>=1</m:t>
                            </m:r>
                          </m:sub>
                          <m:sup>
                            <m:sSub>
                              <m:sSubPr>
                                <m:ctrlPr>
                                  <a:rPr lang="en-US" altLang="zh-CN" b="0" i="1" smtClean="0">
                                    <a:solidFill>
                                      <a:srgbClr val="333333"/>
                                    </a:solidFill>
                                    <a:effectLst/>
                                    <a:latin typeface="Cambria Math" panose="02040503050406030204" pitchFamily="18" charset="0"/>
                                    <a:cs typeface="+mn-ea"/>
                                    <a:sym typeface="+mn-lt"/>
                                  </a:rPr>
                                </m:ctrlPr>
                              </m:sSubPr>
                              <m:e>
                                <m:r>
                                  <a:rPr lang="en-US" altLang="zh-CN" b="0" i="1" smtClean="0">
                                    <a:solidFill>
                                      <a:srgbClr val="333333"/>
                                    </a:solidFill>
                                    <a:effectLst/>
                                    <a:latin typeface="Cambria Math" panose="02040503050406030204" pitchFamily="18" charset="0"/>
                                    <a:cs typeface="+mn-ea"/>
                                    <a:sym typeface="+mn-lt"/>
                                  </a:rPr>
                                  <m:t>𝑁</m:t>
                                </m:r>
                              </m:e>
                              <m:sub>
                                <m:r>
                                  <a:rPr lang="en-US" altLang="zh-CN" b="0" i="1" smtClean="0">
                                    <a:solidFill>
                                      <a:srgbClr val="333333"/>
                                    </a:solidFill>
                                    <a:effectLst/>
                                    <a:latin typeface="Cambria Math" panose="02040503050406030204" pitchFamily="18" charset="0"/>
                                    <a:cs typeface="+mn-ea"/>
                                    <a:sym typeface="+mn-lt"/>
                                  </a:rPr>
                                  <m:t>𝑠</m:t>
                                </m:r>
                              </m:sub>
                            </m:sSub>
                          </m:sup>
                          <m:e>
                            <m:r>
                              <a:rPr lang="en-US" altLang="zh-CN" b="0" i="1" smtClean="0">
                                <a:solidFill>
                                  <a:srgbClr val="333333"/>
                                </a:solidFill>
                                <a:effectLst/>
                                <a:latin typeface="Cambria Math" panose="02040503050406030204" pitchFamily="18" charset="0"/>
                                <a:cs typeface="+mn-ea"/>
                                <a:sym typeface="+mn-lt"/>
                              </a:rPr>
                              <m:t>‖</m:t>
                            </m:r>
                            <m:sSup>
                              <m:sSupPr>
                                <m:ctrlPr>
                                  <a:rPr lang="en-US" altLang="zh-CN" b="0" i="1" smtClean="0">
                                    <a:solidFill>
                                      <a:srgbClr val="333333"/>
                                    </a:solidFill>
                                    <a:effectLst/>
                                    <a:latin typeface="Cambria Math" panose="02040503050406030204" pitchFamily="18" charset="0"/>
                                    <a:cs typeface="+mn-ea"/>
                                    <a:sym typeface="+mn-lt"/>
                                  </a:rPr>
                                </m:ctrlPr>
                              </m:sSupPr>
                              <m:e>
                                <m:r>
                                  <a:rPr lang="en-US" altLang="zh-CN" b="0" i="1" smtClean="0">
                                    <a:solidFill>
                                      <a:srgbClr val="333333"/>
                                    </a:solidFill>
                                    <a:effectLst/>
                                    <a:latin typeface="Cambria Math" panose="02040503050406030204" pitchFamily="18" charset="0"/>
                                    <a:cs typeface="+mn-ea"/>
                                    <a:sym typeface="+mn-lt"/>
                                  </a:rPr>
                                  <m:t>𝑊</m:t>
                                </m:r>
                              </m:e>
                              <m:sup>
                                <m:r>
                                  <a:rPr lang="en-US" altLang="zh-CN" b="0" i="1" smtClean="0">
                                    <a:solidFill>
                                      <a:srgbClr val="333333"/>
                                    </a:solidFill>
                                    <a:effectLst/>
                                    <a:latin typeface="Cambria Math" panose="02040503050406030204" pitchFamily="18" charset="0"/>
                                    <a:cs typeface="+mn-ea"/>
                                    <a:sym typeface="+mn-lt"/>
                                  </a:rPr>
                                  <m:t>𝑇</m:t>
                                </m:r>
                              </m:sup>
                            </m:sSup>
                            <m:sSubSup>
                              <m:sSubSupPr>
                                <m:ctrlPr>
                                  <a:rPr lang="en-US" altLang="zh-CN" b="0" i="1" smtClean="0">
                                    <a:solidFill>
                                      <a:srgbClr val="333333"/>
                                    </a:solidFill>
                                    <a:effectLst/>
                                    <a:latin typeface="Cambria Math" panose="02040503050406030204" pitchFamily="18" charset="0"/>
                                    <a:cs typeface="+mn-ea"/>
                                    <a:sym typeface="+mn-lt"/>
                                  </a:rPr>
                                </m:ctrlPr>
                              </m:sSubSupPr>
                              <m:e>
                                <m:r>
                                  <a:rPr lang="en-US" altLang="zh-CN" b="0" i="1" smtClean="0">
                                    <a:solidFill>
                                      <a:srgbClr val="333333"/>
                                    </a:solidFill>
                                    <a:effectLst/>
                                    <a:latin typeface="Cambria Math" panose="02040503050406030204" pitchFamily="18" charset="0"/>
                                    <a:cs typeface="+mn-ea"/>
                                    <a:sym typeface="+mn-lt"/>
                                  </a:rPr>
                                  <m:t>𝑥</m:t>
                                </m:r>
                              </m:e>
                              <m:sub>
                                <m:r>
                                  <a:rPr lang="en-US" altLang="zh-CN" b="0" i="1" smtClean="0">
                                    <a:solidFill>
                                      <a:srgbClr val="333333"/>
                                    </a:solidFill>
                                    <a:effectLst/>
                                    <a:latin typeface="Cambria Math" panose="02040503050406030204" pitchFamily="18" charset="0"/>
                                    <a:cs typeface="+mn-ea"/>
                                    <a:sym typeface="+mn-lt"/>
                                  </a:rPr>
                                  <m:t>𝑖</m:t>
                                </m:r>
                              </m:sub>
                              <m:sup>
                                <m:r>
                                  <a:rPr lang="en-US" altLang="zh-CN" b="0" i="1" smtClean="0">
                                    <a:solidFill>
                                      <a:srgbClr val="333333"/>
                                    </a:solidFill>
                                    <a:effectLst/>
                                    <a:latin typeface="Cambria Math" panose="02040503050406030204" pitchFamily="18" charset="0"/>
                                    <a:cs typeface="+mn-ea"/>
                                    <a:sym typeface="+mn-lt"/>
                                  </a:rPr>
                                  <m:t>𝑠</m:t>
                                </m:r>
                              </m:sup>
                            </m:sSubSup>
                            <m:r>
                              <a:rPr lang="en-US" altLang="zh-CN" b="0" i="1" smtClean="0">
                                <a:solidFill>
                                  <a:srgbClr val="333333"/>
                                </a:solidFill>
                                <a:effectLst/>
                                <a:latin typeface="Cambria Math" panose="02040503050406030204" pitchFamily="18" charset="0"/>
                                <a:cs typeface="+mn-ea"/>
                                <a:sym typeface="+mn-lt"/>
                              </a:rPr>
                              <m:t>−</m:t>
                            </m:r>
                            <m:sSubSup>
                              <m:sSubSupPr>
                                <m:ctrlPr>
                                  <a:rPr lang="en-US" altLang="zh-CN" b="0" i="1" smtClean="0">
                                    <a:solidFill>
                                      <a:srgbClr val="333333"/>
                                    </a:solidFill>
                                    <a:effectLst/>
                                    <a:latin typeface="Cambria Math" panose="02040503050406030204" pitchFamily="18" charset="0"/>
                                    <a:cs typeface="+mn-ea"/>
                                    <a:sym typeface="+mn-lt"/>
                                  </a:rPr>
                                </m:ctrlPr>
                              </m:sSubSupPr>
                              <m:e>
                                <m:r>
                                  <a:rPr lang="en-US" altLang="zh-CN" b="0" i="1" smtClean="0">
                                    <a:solidFill>
                                      <a:srgbClr val="333333"/>
                                    </a:solidFill>
                                    <a:effectLst/>
                                    <a:latin typeface="Cambria Math" panose="02040503050406030204" pitchFamily="18" charset="0"/>
                                    <a:cs typeface="+mn-ea"/>
                                    <a:sym typeface="+mn-lt"/>
                                  </a:rPr>
                                  <m:t>𝑎</m:t>
                                </m:r>
                              </m:e>
                              <m:sub>
                                <m:r>
                                  <a:rPr lang="en-US" altLang="zh-CN" b="0" i="1" smtClean="0">
                                    <a:solidFill>
                                      <a:srgbClr val="333333"/>
                                    </a:solidFill>
                                    <a:effectLst/>
                                    <a:latin typeface="Cambria Math" panose="02040503050406030204" pitchFamily="18" charset="0"/>
                                    <a:cs typeface="+mn-ea"/>
                                    <a:sym typeface="+mn-lt"/>
                                  </a:rPr>
                                  <m:t>𝑖</m:t>
                                </m:r>
                              </m:sub>
                              <m:sup>
                                <m:r>
                                  <a:rPr lang="en-US" altLang="zh-CN" b="0" i="1" smtClean="0">
                                    <a:solidFill>
                                      <a:srgbClr val="333333"/>
                                    </a:solidFill>
                                    <a:effectLst/>
                                    <a:latin typeface="Cambria Math" panose="02040503050406030204" pitchFamily="18" charset="0"/>
                                    <a:cs typeface="+mn-ea"/>
                                    <a:sym typeface="+mn-lt"/>
                                  </a:rPr>
                                  <m:t>𝑠</m:t>
                                </m:r>
                              </m:sup>
                            </m:sSubSup>
                            <m:sSubSup>
                              <m:sSubSupPr>
                                <m:ctrlPr>
                                  <a:rPr lang="en-US" altLang="zh-CN" b="0" i="1" smtClean="0">
                                    <a:solidFill>
                                      <a:srgbClr val="333333"/>
                                    </a:solidFill>
                                    <a:effectLst/>
                                    <a:latin typeface="Cambria Math" panose="02040503050406030204" pitchFamily="18" charset="0"/>
                                    <a:cs typeface="+mn-ea"/>
                                    <a:sym typeface="+mn-lt"/>
                                  </a:rPr>
                                </m:ctrlPr>
                              </m:sSubSupPr>
                              <m:e>
                                <m:r>
                                  <a:rPr lang="en-US" altLang="zh-CN" b="0" i="1" smtClean="0">
                                    <a:solidFill>
                                      <a:srgbClr val="333333"/>
                                    </a:solidFill>
                                    <a:effectLst/>
                                    <a:latin typeface="Cambria Math" panose="02040503050406030204" pitchFamily="18" charset="0"/>
                                    <a:cs typeface="+mn-ea"/>
                                    <a:sym typeface="+mn-lt"/>
                                  </a:rPr>
                                  <m:t>‖</m:t>
                                </m:r>
                              </m:e>
                              <m:sub>
                                <m:r>
                                  <a:rPr lang="en-US" altLang="zh-CN" b="0" i="1" smtClean="0">
                                    <a:solidFill>
                                      <a:srgbClr val="333333"/>
                                    </a:solidFill>
                                    <a:effectLst/>
                                    <a:latin typeface="Cambria Math" panose="02040503050406030204" pitchFamily="18" charset="0"/>
                                    <a:cs typeface="+mn-ea"/>
                                    <a:sym typeface="+mn-lt"/>
                                  </a:rPr>
                                  <m:t>2</m:t>
                                </m:r>
                              </m:sub>
                              <m:sup>
                                <m:r>
                                  <a:rPr lang="en-US" altLang="zh-CN" b="0" i="1" smtClean="0">
                                    <a:solidFill>
                                      <a:srgbClr val="333333"/>
                                    </a:solidFill>
                                    <a:effectLst/>
                                    <a:latin typeface="Cambria Math" panose="02040503050406030204" pitchFamily="18" charset="0"/>
                                    <a:cs typeface="+mn-ea"/>
                                    <a:sym typeface="+mn-lt"/>
                                  </a:rPr>
                                  <m:t>2</m:t>
                                </m:r>
                              </m:sup>
                            </m:sSubSup>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𝜆</m:t>
                            </m:r>
                            <m:sSubSup>
                              <m:sSubSupPr>
                                <m:ctrlPr>
                                  <a:rPr lang="en-US" altLang="zh-CN" b="0" i="1" smtClean="0">
                                    <a:solidFill>
                                      <a:srgbClr val="333333"/>
                                    </a:solidFill>
                                    <a:effectLst/>
                                    <a:latin typeface="Cambria Math" panose="02040503050406030204" pitchFamily="18" charset="0"/>
                                    <a:cs typeface="+mn-ea"/>
                                    <a:sym typeface="+mn-lt"/>
                                  </a:rPr>
                                </m:ctrlPr>
                              </m:sSubSupPr>
                              <m:e>
                                <m:r>
                                  <a:rPr lang="en-US" altLang="zh-CN" b="0" i="1" smtClean="0">
                                    <a:solidFill>
                                      <a:srgbClr val="333333"/>
                                    </a:solidFill>
                                    <a:effectLst/>
                                    <a:latin typeface="Cambria Math" panose="02040503050406030204" pitchFamily="18" charset="0"/>
                                    <a:cs typeface="+mn-ea"/>
                                    <a:sym typeface="+mn-lt"/>
                                  </a:rPr>
                                  <m:t>‖</m:t>
                                </m:r>
                                <m:r>
                                  <a:rPr lang="en-US" altLang="zh-CN" b="0" i="1" smtClean="0">
                                    <a:solidFill>
                                      <a:srgbClr val="333333"/>
                                    </a:solidFill>
                                    <a:effectLst/>
                                    <a:latin typeface="Cambria Math" panose="02040503050406030204" pitchFamily="18" charset="0"/>
                                    <a:cs typeface="+mn-ea"/>
                                    <a:sym typeface="+mn-lt"/>
                                  </a:rPr>
                                  <m:t>𝑊</m:t>
                                </m:r>
                                <m:r>
                                  <a:rPr lang="en-US" altLang="zh-CN" b="0" i="1" smtClean="0">
                                    <a:solidFill>
                                      <a:srgbClr val="333333"/>
                                    </a:solidFill>
                                    <a:effectLst/>
                                    <a:latin typeface="Cambria Math" panose="02040503050406030204" pitchFamily="18" charset="0"/>
                                    <a:cs typeface="+mn-ea"/>
                                    <a:sym typeface="+mn-lt"/>
                                  </a:rPr>
                                  <m:t>‖</m:t>
                                </m:r>
                              </m:e>
                              <m:sub>
                                <m:r>
                                  <a:rPr lang="en-US" altLang="zh-CN" b="0" i="1" smtClean="0">
                                    <a:solidFill>
                                      <a:srgbClr val="333333"/>
                                    </a:solidFill>
                                    <a:effectLst/>
                                    <a:latin typeface="Cambria Math" panose="02040503050406030204" pitchFamily="18" charset="0"/>
                                    <a:cs typeface="+mn-ea"/>
                                    <a:sym typeface="+mn-lt"/>
                                  </a:rPr>
                                  <m:t>𝐹</m:t>
                                </m:r>
                              </m:sub>
                              <m:sup>
                                <m:r>
                                  <a:rPr lang="en-US" altLang="zh-CN" b="0" i="1" smtClean="0">
                                    <a:solidFill>
                                      <a:srgbClr val="333333"/>
                                    </a:solidFill>
                                    <a:effectLst/>
                                    <a:latin typeface="Cambria Math" panose="02040503050406030204" pitchFamily="18" charset="0"/>
                                    <a:cs typeface="+mn-ea"/>
                                    <a:sym typeface="+mn-lt"/>
                                  </a:rPr>
                                  <m:t>2</m:t>
                                </m:r>
                              </m:sup>
                            </m:sSubSup>
                          </m:e>
                        </m:nary>
                      </m:e>
                    </m:func>
                  </m:oMath>
                </a14:m>
                <a:endParaRPr lang="en-US" altLang="zh-CN" b="0" i="0" dirty="0">
                  <a:solidFill>
                    <a:srgbClr val="333333"/>
                  </a:solidFill>
                  <a:effectLst/>
                  <a:cs typeface="+mn-ea"/>
                  <a:sym typeface="+mn-lt"/>
                </a:endParaRPr>
              </a:p>
              <a:p>
                <a:pPr marL="285750" indent="-285750">
                  <a:lnSpc>
                    <a:spcPct val="150000"/>
                  </a:lnSpc>
                  <a:buFont typeface="Arial" panose="020B0604020202020204" pitchFamily="34" charset="0"/>
                  <a:buChar char="•"/>
                </a:pPr>
                <a:r>
                  <a:rPr lang="en-US" altLang="zh-CN" b="1" i="0" dirty="0">
                    <a:solidFill>
                      <a:srgbClr val="333333"/>
                    </a:solidFill>
                    <a:effectLst/>
                    <a:cs typeface="+mn-ea"/>
                    <a:sym typeface="+mn-lt"/>
                  </a:rPr>
                  <a:t>Visual Embedding</a:t>
                </a:r>
                <a:r>
                  <a:rPr lang="zh-CN" altLang="en-US" i="0" dirty="0">
                    <a:solidFill>
                      <a:srgbClr val="333333"/>
                    </a:solidFill>
                    <a:effectLst/>
                    <a:cs typeface="+mn-ea"/>
                    <a:sym typeface="+mn-lt"/>
                  </a:rPr>
                  <a:t>：从语义空间映射到视觉特征</a:t>
                </a:r>
                <a:endParaRPr lang="en-US" altLang="zh-CN" i="0" dirty="0">
                  <a:solidFill>
                    <a:srgbClr val="333333"/>
                  </a:solidFill>
                  <a:effectLst/>
                  <a:cs typeface="+mn-ea"/>
                  <a:sym typeface="+mn-lt"/>
                </a:endParaRPr>
              </a:p>
              <a:p>
                <a:pPr marL="742950" lvl="1" indent="-285750">
                  <a:lnSpc>
                    <a:spcPct val="150000"/>
                  </a:lnSpc>
                  <a:buFont typeface="Arial" panose="020B0604020202020204" pitchFamily="34" charset="0"/>
                  <a:buChar char="•"/>
                </a:pPr>
                <a:r>
                  <a:rPr lang="zh-CN" altLang="en-US" i="0" dirty="0">
                    <a:solidFill>
                      <a:srgbClr val="333333"/>
                    </a:solidFill>
                    <a:effectLst/>
                    <a:cs typeface="+mn-ea"/>
                    <a:sym typeface="+mn-lt"/>
                  </a:rPr>
                  <a:t>岭回归模型公式</a:t>
                </a:r>
                <a:r>
                  <a:rPr lang="zh-CN" altLang="en-US" dirty="0">
                    <a:solidFill>
                      <a:srgbClr val="333333"/>
                    </a:solidFill>
                    <a:cs typeface="+mn-ea"/>
                    <a:sym typeface="+mn-lt"/>
                  </a:rPr>
                  <a:t>：</a:t>
                </a:r>
                <a14:m>
                  <m:oMath xmlns:m="http://schemas.openxmlformats.org/officeDocument/2006/math">
                    <m:func>
                      <m:funcPr>
                        <m:ctrlPr>
                          <a:rPr lang="en-US" altLang="zh-CN" b="0" i="1" smtClean="0">
                            <a:solidFill>
                              <a:srgbClr val="333333"/>
                            </a:solidFill>
                            <a:latin typeface="Cambria Math" panose="02040503050406030204" pitchFamily="18" charset="0"/>
                            <a:cs typeface="+mn-ea"/>
                            <a:sym typeface="+mn-lt"/>
                          </a:rPr>
                        </m:ctrlPr>
                      </m:funcPr>
                      <m:fName>
                        <m:limLow>
                          <m:limLowPr>
                            <m:ctrlPr>
                              <a:rPr lang="en-US" altLang="zh-CN" b="0" i="1" smtClean="0">
                                <a:solidFill>
                                  <a:srgbClr val="333333"/>
                                </a:solidFill>
                                <a:latin typeface="Cambria Math" panose="02040503050406030204" pitchFamily="18" charset="0"/>
                                <a:cs typeface="+mn-ea"/>
                                <a:sym typeface="+mn-lt"/>
                              </a:rPr>
                            </m:ctrlPr>
                          </m:limLowPr>
                          <m:e>
                            <m:r>
                              <m:rPr>
                                <m:sty m:val="p"/>
                              </m:rPr>
                              <a:rPr lang="en-US" altLang="zh-CN" b="0" i="0" smtClean="0">
                                <a:solidFill>
                                  <a:srgbClr val="333333"/>
                                </a:solidFill>
                                <a:latin typeface="Cambria Math" panose="02040503050406030204" pitchFamily="18" charset="0"/>
                                <a:cs typeface="+mn-ea"/>
                                <a:sym typeface="+mn-lt"/>
                              </a:rPr>
                              <m:t>min</m:t>
                            </m:r>
                          </m:e>
                          <m:lim>
                            <m:r>
                              <a:rPr lang="en-US" altLang="zh-CN" b="0" i="1" smtClean="0">
                                <a:solidFill>
                                  <a:srgbClr val="333333"/>
                                </a:solidFill>
                                <a:latin typeface="Cambria Math" panose="02040503050406030204" pitchFamily="18" charset="0"/>
                                <a:cs typeface="+mn-ea"/>
                                <a:sym typeface="+mn-lt"/>
                              </a:rPr>
                              <m:t>𝑊</m:t>
                            </m:r>
                          </m:lim>
                        </m:limLow>
                      </m:fName>
                      <m:e>
                        <m:nary>
                          <m:naryPr>
                            <m:chr m:val="∑"/>
                            <m:ctrlPr>
                              <a:rPr lang="en-US" altLang="zh-CN" b="0" i="1" smtClean="0">
                                <a:solidFill>
                                  <a:srgbClr val="333333"/>
                                </a:solidFill>
                                <a:latin typeface="Cambria Math" panose="02040503050406030204" pitchFamily="18" charset="0"/>
                                <a:cs typeface="+mn-ea"/>
                                <a:sym typeface="+mn-lt"/>
                              </a:rPr>
                            </m:ctrlPr>
                          </m:naryPr>
                          <m:sub>
                            <m:r>
                              <a:rPr lang="en-US" altLang="zh-CN" b="0" i="1" smtClean="0">
                                <a:solidFill>
                                  <a:srgbClr val="333333"/>
                                </a:solidFill>
                                <a:latin typeface="Cambria Math" panose="02040503050406030204" pitchFamily="18" charset="0"/>
                                <a:cs typeface="+mn-ea"/>
                                <a:sym typeface="+mn-lt"/>
                              </a:rPr>
                              <m:t>𝑖</m:t>
                            </m:r>
                            <m:r>
                              <a:rPr lang="en-US" altLang="zh-CN" b="0" i="1" smtClean="0">
                                <a:solidFill>
                                  <a:srgbClr val="333333"/>
                                </a:solidFill>
                                <a:latin typeface="Cambria Math" panose="02040503050406030204" pitchFamily="18" charset="0"/>
                                <a:cs typeface="+mn-ea"/>
                                <a:sym typeface="+mn-lt"/>
                              </a:rPr>
                              <m:t>=1</m:t>
                            </m:r>
                          </m:sub>
                          <m:sup>
                            <m:sSub>
                              <m:sSubPr>
                                <m:ctrlPr>
                                  <a:rPr lang="en-US" altLang="zh-CN" b="0" i="1" smtClean="0">
                                    <a:solidFill>
                                      <a:srgbClr val="333333"/>
                                    </a:solidFill>
                                    <a:latin typeface="Cambria Math" panose="02040503050406030204" pitchFamily="18" charset="0"/>
                                    <a:cs typeface="+mn-ea"/>
                                    <a:sym typeface="+mn-lt"/>
                                  </a:rPr>
                                </m:ctrlPr>
                              </m:sSubPr>
                              <m:e>
                                <m:r>
                                  <a:rPr lang="en-US" altLang="zh-CN" b="0" i="1" smtClean="0">
                                    <a:solidFill>
                                      <a:srgbClr val="333333"/>
                                    </a:solidFill>
                                    <a:latin typeface="Cambria Math" panose="02040503050406030204" pitchFamily="18" charset="0"/>
                                    <a:cs typeface="+mn-ea"/>
                                    <a:sym typeface="+mn-lt"/>
                                  </a:rPr>
                                  <m:t>𝑁</m:t>
                                </m:r>
                              </m:e>
                              <m:sub>
                                <m:r>
                                  <a:rPr lang="en-US" altLang="zh-CN" b="0" i="1" smtClean="0">
                                    <a:solidFill>
                                      <a:srgbClr val="333333"/>
                                    </a:solidFill>
                                    <a:latin typeface="Cambria Math" panose="02040503050406030204" pitchFamily="18" charset="0"/>
                                    <a:cs typeface="+mn-ea"/>
                                    <a:sym typeface="+mn-lt"/>
                                  </a:rPr>
                                  <m:t>𝑠</m:t>
                                </m:r>
                              </m:sub>
                            </m:sSub>
                          </m:sup>
                          <m:e>
                            <m:sSubSup>
                              <m:sSubSupPr>
                                <m:ctrlPr>
                                  <a:rPr lang="en-US" altLang="zh-CN" b="0" i="1" smtClean="0">
                                    <a:solidFill>
                                      <a:srgbClr val="333333"/>
                                    </a:solidFill>
                                    <a:latin typeface="Cambria Math" panose="02040503050406030204" pitchFamily="18" charset="0"/>
                                    <a:cs typeface="+mn-ea"/>
                                    <a:sym typeface="+mn-lt"/>
                                  </a:rPr>
                                </m:ctrlPr>
                              </m:sSubSupPr>
                              <m:e>
                                <m:r>
                                  <a:rPr lang="en-US" altLang="zh-CN" b="0" i="1" smtClean="0">
                                    <a:solidFill>
                                      <a:srgbClr val="333333"/>
                                    </a:solidFill>
                                    <a:latin typeface="Cambria Math" panose="02040503050406030204" pitchFamily="18" charset="0"/>
                                    <a:cs typeface="+mn-ea"/>
                                    <a:sym typeface="+mn-lt"/>
                                  </a:rPr>
                                  <m:t>‖</m:t>
                                </m:r>
                                <m:sSubSup>
                                  <m:sSubSupPr>
                                    <m:ctrlPr>
                                      <a:rPr lang="en-US" altLang="zh-CN" b="0" i="1" smtClean="0">
                                        <a:solidFill>
                                          <a:srgbClr val="333333"/>
                                        </a:solidFill>
                                        <a:latin typeface="Cambria Math" panose="02040503050406030204" pitchFamily="18" charset="0"/>
                                        <a:cs typeface="+mn-ea"/>
                                        <a:sym typeface="+mn-lt"/>
                                      </a:rPr>
                                    </m:ctrlPr>
                                  </m:sSubSupPr>
                                  <m:e>
                                    <m:r>
                                      <a:rPr lang="en-US" altLang="zh-CN" b="0" i="1" smtClean="0">
                                        <a:solidFill>
                                          <a:srgbClr val="333333"/>
                                        </a:solidFill>
                                        <a:latin typeface="Cambria Math" panose="02040503050406030204" pitchFamily="18" charset="0"/>
                                        <a:cs typeface="+mn-ea"/>
                                        <a:sym typeface="+mn-lt"/>
                                      </a:rPr>
                                      <m:t>𝑥</m:t>
                                    </m:r>
                                  </m:e>
                                  <m:sub>
                                    <m:r>
                                      <a:rPr lang="en-US" altLang="zh-CN" b="0" i="1" smtClean="0">
                                        <a:solidFill>
                                          <a:srgbClr val="333333"/>
                                        </a:solidFill>
                                        <a:latin typeface="Cambria Math" panose="02040503050406030204" pitchFamily="18" charset="0"/>
                                        <a:cs typeface="+mn-ea"/>
                                        <a:sym typeface="+mn-lt"/>
                                      </a:rPr>
                                      <m:t>𝑖</m:t>
                                    </m:r>
                                  </m:sub>
                                  <m:sup>
                                    <m:r>
                                      <a:rPr lang="en-US" altLang="zh-CN" b="0" i="1" smtClean="0">
                                        <a:solidFill>
                                          <a:srgbClr val="333333"/>
                                        </a:solidFill>
                                        <a:latin typeface="Cambria Math" panose="02040503050406030204" pitchFamily="18" charset="0"/>
                                        <a:cs typeface="+mn-ea"/>
                                        <a:sym typeface="+mn-lt"/>
                                      </a:rPr>
                                      <m:t>𝑠</m:t>
                                    </m:r>
                                  </m:sup>
                                </m:sSubSup>
                                <m:r>
                                  <a:rPr lang="en-US" altLang="zh-CN" b="0" i="1" smtClean="0">
                                    <a:solidFill>
                                      <a:srgbClr val="333333"/>
                                    </a:solidFill>
                                    <a:latin typeface="Cambria Math" panose="02040503050406030204" pitchFamily="18" charset="0"/>
                                    <a:cs typeface="+mn-ea"/>
                                    <a:sym typeface="+mn-lt"/>
                                  </a:rPr>
                                  <m:t>−</m:t>
                                </m:r>
                                <m:r>
                                  <a:rPr lang="en-US" altLang="zh-CN" b="0" i="1" smtClean="0">
                                    <a:solidFill>
                                      <a:srgbClr val="333333"/>
                                    </a:solidFill>
                                    <a:latin typeface="Cambria Math" panose="02040503050406030204" pitchFamily="18" charset="0"/>
                                    <a:cs typeface="+mn-ea"/>
                                    <a:sym typeface="+mn-lt"/>
                                  </a:rPr>
                                  <m:t>𝑊</m:t>
                                </m:r>
                                <m:sSubSup>
                                  <m:sSubSupPr>
                                    <m:ctrlPr>
                                      <a:rPr lang="en-US" altLang="zh-CN" b="0" i="1" smtClean="0">
                                        <a:solidFill>
                                          <a:srgbClr val="333333"/>
                                        </a:solidFill>
                                        <a:latin typeface="Cambria Math" panose="02040503050406030204" pitchFamily="18" charset="0"/>
                                        <a:cs typeface="+mn-ea"/>
                                        <a:sym typeface="+mn-lt"/>
                                      </a:rPr>
                                    </m:ctrlPr>
                                  </m:sSubSupPr>
                                  <m:e>
                                    <m:r>
                                      <a:rPr lang="en-US" altLang="zh-CN" b="0" i="1" smtClean="0">
                                        <a:solidFill>
                                          <a:srgbClr val="333333"/>
                                        </a:solidFill>
                                        <a:latin typeface="Cambria Math" panose="02040503050406030204" pitchFamily="18" charset="0"/>
                                        <a:cs typeface="+mn-ea"/>
                                        <a:sym typeface="+mn-lt"/>
                                      </a:rPr>
                                      <m:t>𝑎</m:t>
                                    </m:r>
                                  </m:e>
                                  <m:sub>
                                    <m:r>
                                      <a:rPr lang="en-US" altLang="zh-CN" b="0" i="1" smtClean="0">
                                        <a:solidFill>
                                          <a:srgbClr val="333333"/>
                                        </a:solidFill>
                                        <a:latin typeface="Cambria Math" panose="02040503050406030204" pitchFamily="18" charset="0"/>
                                        <a:cs typeface="+mn-ea"/>
                                        <a:sym typeface="+mn-lt"/>
                                      </a:rPr>
                                      <m:t>𝑖</m:t>
                                    </m:r>
                                  </m:sub>
                                  <m:sup>
                                    <m:r>
                                      <a:rPr lang="en-US" altLang="zh-CN" b="0" i="1" smtClean="0">
                                        <a:solidFill>
                                          <a:srgbClr val="333333"/>
                                        </a:solidFill>
                                        <a:latin typeface="Cambria Math" panose="02040503050406030204" pitchFamily="18" charset="0"/>
                                        <a:cs typeface="+mn-ea"/>
                                        <a:sym typeface="+mn-lt"/>
                                      </a:rPr>
                                      <m:t>𝑠</m:t>
                                    </m:r>
                                  </m:sup>
                                </m:sSubSup>
                                <m:r>
                                  <a:rPr lang="en-US" altLang="zh-CN" b="0" i="1" smtClean="0">
                                    <a:solidFill>
                                      <a:srgbClr val="333333"/>
                                    </a:solidFill>
                                    <a:latin typeface="Cambria Math" panose="02040503050406030204" pitchFamily="18" charset="0"/>
                                    <a:cs typeface="+mn-ea"/>
                                    <a:sym typeface="+mn-lt"/>
                                  </a:rPr>
                                  <m:t>‖</m:t>
                                </m:r>
                              </m:e>
                              <m:sub>
                                <m:r>
                                  <a:rPr lang="en-US" altLang="zh-CN" b="0" i="1" smtClean="0">
                                    <a:solidFill>
                                      <a:srgbClr val="333333"/>
                                    </a:solidFill>
                                    <a:latin typeface="Cambria Math" panose="02040503050406030204" pitchFamily="18" charset="0"/>
                                    <a:cs typeface="+mn-ea"/>
                                    <a:sym typeface="+mn-lt"/>
                                  </a:rPr>
                                  <m:t>2</m:t>
                                </m:r>
                              </m:sub>
                              <m:sup>
                                <m:r>
                                  <a:rPr lang="en-US" altLang="zh-CN" b="0" i="1" smtClean="0">
                                    <a:solidFill>
                                      <a:srgbClr val="333333"/>
                                    </a:solidFill>
                                    <a:latin typeface="Cambria Math" panose="02040503050406030204" pitchFamily="18" charset="0"/>
                                    <a:cs typeface="+mn-ea"/>
                                    <a:sym typeface="+mn-lt"/>
                                  </a:rPr>
                                  <m:t>2</m:t>
                                </m:r>
                              </m:sup>
                            </m:sSubSup>
                            <m:r>
                              <a:rPr lang="en-US" altLang="zh-CN" b="0" i="1" smtClean="0">
                                <a:solidFill>
                                  <a:srgbClr val="333333"/>
                                </a:solidFill>
                                <a:latin typeface="Cambria Math" panose="02040503050406030204" pitchFamily="18" charset="0"/>
                                <a:cs typeface="+mn-ea"/>
                                <a:sym typeface="+mn-lt"/>
                              </a:rPr>
                              <m:t>+</m:t>
                            </m:r>
                            <m:r>
                              <a:rPr lang="en-US" altLang="zh-CN" b="0" i="1" smtClean="0">
                                <a:solidFill>
                                  <a:srgbClr val="333333"/>
                                </a:solidFill>
                                <a:latin typeface="Cambria Math" panose="02040503050406030204" pitchFamily="18" charset="0"/>
                                <a:cs typeface="+mn-ea"/>
                                <a:sym typeface="+mn-lt"/>
                              </a:rPr>
                              <m:t>𝜆</m:t>
                            </m:r>
                            <m:sSubSup>
                              <m:sSubSupPr>
                                <m:ctrlPr>
                                  <a:rPr lang="en-US" altLang="zh-CN" b="0" i="1" smtClean="0">
                                    <a:solidFill>
                                      <a:srgbClr val="333333"/>
                                    </a:solidFill>
                                    <a:latin typeface="Cambria Math" panose="02040503050406030204" pitchFamily="18" charset="0"/>
                                    <a:cs typeface="+mn-ea"/>
                                    <a:sym typeface="+mn-lt"/>
                                  </a:rPr>
                                </m:ctrlPr>
                              </m:sSubSupPr>
                              <m:e>
                                <m:r>
                                  <a:rPr lang="en-US" altLang="zh-CN" b="0" i="1" smtClean="0">
                                    <a:solidFill>
                                      <a:srgbClr val="333333"/>
                                    </a:solidFill>
                                    <a:latin typeface="Cambria Math" panose="02040503050406030204" pitchFamily="18" charset="0"/>
                                    <a:cs typeface="+mn-ea"/>
                                    <a:sym typeface="+mn-lt"/>
                                  </a:rPr>
                                  <m:t>‖</m:t>
                                </m:r>
                                <m:r>
                                  <a:rPr lang="en-US" altLang="zh-CN" b="0" i="1" smtClean="0">
                                    <a:solidFill>
                                      <a:srgbClr val="333333"/>
                                    </a:solidFill>
                                    <a:latin typeface="Cambria Math" panose="02040503050406030204" pitchFamily="18" charset="0"/>
                                    <a:cs typeface="+mn-ea"/>
                                    <a:sym typeface="+mn-lt"/>
                                  </a:rPr>
                                  <m:t>𝑊</m:t>
                                </m:r>
                                <m:r>
                                  <a:rPr lang="en-US" altLang="zh-CN" b="0" i="1" smtClean="0">
                                    <a:solidFill>
                                      <a:srgbClr val="333333"/>
                                    </a:solidFill>
                                    <a:latin typeface="Cambria Math" panose="02040503050406030204" pitchFamily="18" charset="0"/>
                                    <a:cs typeface="+mn-ea"/>
                                    <a:sym typeface="+mn-lt"/>
                                  </a:rPr>
                                  <m:t>‖</m:t>
                                </m:r>
                              </m:e>
                              <m:sub>
                                <m:r>
                                  <a:rPr lang="en-US" altLang="zh-CN" b="0" i="1" smtClean="0">
                                    <a:solidFill>
                                      <a:srgbClr val="333333"/>
                                    </a:solidFill>
                                    <a:latin typeface="Cambria Math" panose="02040503050406030204" pitchFamily="18" charset="0"/>
                                    <a:cs typeface="+mn-ea"/>
                                    <a:sym typeface="+mn-lt"/>
                                  </a:rPr>
                                  <m:t>𝐹</m:t>
                                </m:r>
                              </m:sub>
                              <m:sup>
                                <m:r>
                                  <a:rPr lang="en-US" altLang="zh-CN" b="0" i="1" smtClean="0">
                                    <a:solidFill>
                                      <a:srgbClr val="333333"/>
                                    </a:solidFill>
                                    <a:latin typeface="Cambria Math" panose="02040503050406030204" pitchFamily="18" charset="0"/>
                                    <a:cs typeface="+mn-ea"/>
                                    <a:sym typeface="+mn-lt"/>
                                  </a:rPr>
                                  <m:t>2</m:t>
                                </m:r>
                              </m:sup>
                            </m:sSubSup>
                          </m:e>
                        </m:nary>
                      </m:e>
                    </m:func>
                  </m:oMath>
                </a14:m>
                <a:endParaRPr lang="en-US" altLang="zh-CN" i="0" dirty="0">
                  <a:solidFill>
                    <a:srgbClr val="333333"/>
                  </a:solidFill>
                  <a:effectLst/>
                  <a:cs typeface="+mn-ea"/>
                  <a:sym typeface="+mn-lt"/>
                </a:endParaRPr>
              </a:p>
              <a:p>
                <a:pPr marL="285750" indent="-285750">
                  <a:lnSpc>
                    <a:spcPct val="150000"/>
                  </a:lnSpc>
                  <a:buFont typeface="Arial" panose="020B0604020202020204" pitchFamily="34" charset="0"/>
                  <a:buChar char="•"/>
                </a:pPr>
                <a:r>
                  <a:rPr lang="en-US" altLang="zh-CN" b="1" i="0" dirty="0">
                    <a:solidFill>
                      <a:srgbClr val="333333"/>
                    </a:solidFill>
                    <a:effectLst/>
                    <a:cs typeface="+mn-ea"/>
                    <a:sym typeface="+mn-lt"/>
                  </a:rPr>
                  <a:t>Latent Embedding</a:t>
                </a:r>
                <a:r>
                  <a:rPr lang="zh-CN" altLang="en-US" dirty="0">
                    <a:solidFill>
                      <a:srgbClr val="333333"/>
                    </a:solidFill>
                    <a:cs typeface="+mn-ea"/>
                    <a:sym typeface="+mn-lt"/>
                  </a:rPr>
                  <a:t>：视觉特征和语义信息都映射到另一个模态空间</a:t>
                </a:r>
                <a:endParaRPr lang="en-US" altLang="zh-CN" i="0" dirty="0">
                  <a:solidFill>
                    <a:srgbClr val="333333"/>
                  </a:solidFill>
                  <a:effectLst/>
                  <a:cs typeface="+mn-ea"/>
                  <a:sym typeface="+mn-lt"/>
                </a:endParaRPr>
              </a:p>
            </p:txBody>
          </p:sp>
        </mc:Choice>
        <mc:Fallback xmlns="">
          <p:sp>
            <p:nvSpPr>
              <p:cNvPr id="22" name="文本框 21">
                <a:extLst>
                  <a:ext uri="{FF2B5EF4-FFF2-40B4-BE49-F238E27FC236}">
                    <a16:creationId xmlns:a16="http://schemas.microsoft.com/office/drawing/2014/main" id="{5447FCC0-78B4-4F7B-BB2A-174D6005CE30}"/>
                  </a:ext>
                </a:extLst>
              </p:cNvPr>
              <p:cNvSpPr txBox="1">
                <a:spLocks noRot="1" noChangeAspect="1" noMove="1" noResize="1" noEditPoints="1" noAdjustHandles="1" noChangeArrowheads="1" noChangeShapeType="1" noTextEdit="1"/>
              </p:cNvSpPr>
              <p:nvPr/>
            </p:nvSpPr>
            <p:spPr>
              <a:xfrm>
                <a:off x="617337" y="893099"/>
                <a:ext cx="7170303" cy="2918491"/>
              </a:xfrm>
              <a:prstGeom prst="rect">
                <a:avLst/>
              </a:prstGeom>
              <a:blipFill>
                <a:blip r:embed="rId4"/>
                <a:stretch>
                  <a:fillRect l="-680" r="-85" b="-606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7339835-41EE-4F40-B23F-3D0102A42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4834" y="893099"/>
            <a:ext cx="4337116" cy="3579841"/>
          </a:xfrm>
          <a:prstGeom prst="rect">
            <a:avLst/>
          </a:prstGeom>
        </p:spPr>
      </p:pic>
    </p:spTree>
    <p:extLst>
      <p:ext uri="{BB962C8B-B14F-4D97-AF65-F5344CB8AC3E}">
        <p14:creationId xmlns:p14="http://schemas.microsoft.com/office/powerpoint/2010/main" val="76130158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5447FCC0-78B4-4F7B-BB2A-174D6005CE30}"/>
              </a:ext>
            </a:extLst>
          </p:cNvPr>
          <p:cNvSpPr txBox="1"/>
          <p:nvPr/>
        </p:nvSpPr>
        <p:spPr>
          <a:xfrm>
            <a:off x="617338" y="893099"/>
            <a:ext cx="6062322" cy="2120709"/>
          </a:xfrm>
          <a:prstGeom prst="rect">
            <a:avLst/>
          </a:prstGeom>
          <a:noFill/>
        </p:spPr>
        <p:txBody>
          <a:bodyPr wrap="square">
            <a:spAutoFit/>
          </a:bodyPr>
          <a:lstStyle/>
          <a:p>
            <a:pPr marL="0" algn="l" rtl="0" eaLnBrk="1" latinLnBrk="0" hangingPunct="1">
              <a:lnSpc>
                <a:spcPct val="150000"/>
              </a:lnSpc>
              <a:spcBef>
                <a:spcPts val="0"/>
              </a:spcBef>
              <a:spcAft>
                <a:spcPts val="0"/>
              </a:spcAft>
            </a:pPr>
            <a:r>
              <a:rPr lang="zh-CN" altLang="zh-CN" sz="1800" b="1"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难点</a:t>
            </a:r>
            <a:endParaRPr lang="zh-CN" altLang="zh-CN"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altLang="zh-CN" sz="1800" b="1"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hubness problem</a:t>
            </a:r>
            <a:endParaRPr lang="en-US" altLang="zh-CN" b="1" dirty="0"/>
          </a:p>
          <a:p>
            <a:pPr marL="742950" lvl="1" indent="-285750">
              <a:lnSpc>
                <a:spcPct val="150000"/>
              </a:lnSpc>
              <a:buFont typeface="Arial" panose="020B0604020202020204" pitchFamily="34" charset="0"/>
              <a:buChar char="•"/>
            </a:pPr>
            <a:r>
              <a:rPr lang="zh-CN"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源于将视觉特征映射到语义空间并利用最近邻搜索的情况</a:t>
            </a:r>
            <a:endParaRPr lang="en-US" altLang="zh-CN" dirty="0"/>
          </a:p>
          <a:p>
            <a:pPr marL="742950" lvl="1" indent="-285750">
              <a:lnSpc>
                <a:spcPct val="150000"/>
              </a:lnSpc>
              <a:buFont typeface="Arial" panose="020B0604020202020204" pitchFamily="34" charset="0"/>
              <a:buChar char="•"/>
            </a:pPr>
            <a:r>
              <a:rPr lang="zh-CN"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影响一个样本出现在其他样本的 </a:t>
            </a:r>
            <a:r>
              <a:rPr lang="en-US"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k </a:t>
            </a:r>
            <a:r>
              <a:rPr lang="zh-CN"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最近邻中的次数</a:t>
            </a:r>
            <a:endParaRPr lang="zh-CN" altLang="zh-CN" dirty="0">
              <a:effectLst/>
            </a:endParaRPr>
          </a:p>
        </p:txBody>
      </p:sp>
      <p:pic>
        <p:nvPicPr>
          <p:cNvPr id="2" name="图片 1">
            <a:extLst>
              <a:ext uri="{FF2B5EF4-FFF2-40B4-BE49-F238E27FC236}">
                <a16:creationId xmlns:a16="http://schemas.microsoft.com/office/drawing/2014/main" id="{7728DC62-4C92-4621-8FFE-9F9B801882A6}"/>
              </a:ext>
            </a:extLst>
          </p:cNvPr>
          <p:cNvPicPr>
            <a:picLocks noChangeAspect="1"/>
          </p:cNvPicPr>
          <p:nvPr/>
        </p:nvPicPr>
        <p:blipFill>
          <a:blip r:embed="rId4"/>
          <a:stretch>
            <a:fillRect/>
          </a:stretch>
        </p:blipFill>
        <p:spPr>
          <a:xfrm>
            <a:off x="1461502" y="3429000"/>
            <a:ext cx="3426062" cy="2978530"/>
          </a:xfrm>
          <a:prstGeom prst="rect">
            <a:avLst/>
          </a:prstGeom>
        </p:spPr>
      </p:pic>
      <p:pic>
        <p:nvPicPr>
          <p:cNvPr id="5" name="图片 4">
            <a:extLst>
              <a:ext uri="{FF2B5EF4-FFF2-40B4-BE49-F238E27FC236}">
                <a16:creationId xmlns:a16="http://schemas.microsoft.com/office/drawing/2014/main" id="{7A23C3C4-1AE0-495F-AED1-F7EB86FB1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753" y="3429000"/>
            <a:ext cx="3752945" cy="2978528"/>
          </a:xfrm>
          <a:prstGeom prst="rect">
            <a:avLst/>
          </a:prstGeom>
        </p:spPr>
      </p:pic>
      <p:sp>
        <p:nvSpPr>
          <p:cNvPr id="6" name="文本框 5">
            <a:extLst>
              <a:ext uri="{FF2B5EF4-FFF2-40B4-BE49-F238E27FC236}">
                <a16:creationId xmlns:a16="http://schemas.microsoft.com/office/drawing/2014/main" id="{8E4E34B2-978B-48F5-BEBD-94AD7968D6F7}"/>
              </a:ext>
            </a:extLst>
          </p:cNvPr>
          <p:cNvSpPr txBox="1"/>
          <p:nvPr/>
        </p:nvSpPr>
        <p:spPr>
          <a:xfrm>
            <a:off x="6562301" y="893099"/>
            <a:ext cx="4719851" cy="2120709"/>
          </a:xfrm>
          <a:prstGeom prst="rect">
            <a:avLst/>
          </a:prstGeom>
          <a:noFill/>
        </p:spPr>
        <p:txBody>
          <a:bodyPr wrap="square">
            <a:spAutoFit/>
          </a:bodyPr>
          <a:lstStyle/>
          <a:p>
            <a:pPr marL="0" algn="l" rtl="0" eaLnBrk="1" latinLnBrk="0" hangingPunct="1">
              <a:lnSpc>
                <a:spcPct val="150000"/>
              </a:lnSpc>
              <a:spcBef>
                <a:spcPts val="0"/>
              </a:spcBef>
              <a:spcAft>
                <a:spcPts val="0"/>
              </a:spcAft>
            </a:pPr>
            <a:r>
              <a:rPr lang="zh-CN" altLang="zh-CN" sz="1800" b="1"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难点</a:t>
            </a:r>
            <a:endParaRPr lang="zh-CN" altLang="zh-CN"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altLang="zh-CN" sz="1800" b="1"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domain shift problem</a:t>
            </a:r>
            <a:endParaRPr lang="en-US" altLang="zh-CN" b="1" dirty="0"/>
          </a:p>
          <a:p>
            <a:pPr marL="742950" lvl="1" indent="-285750">
              <a:lnSpc>
                <a:spcPct val="150000"/>
              </a:lnSpc>
              <a:buFont typeface="Arial" panose="020B0604020202020204" pitchFamily="34" charset="0"/>
              <a:buChar char="•"/>
            </a:pPr>
            <a:r>
              <a:rPr lang="zh-CN"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视觉空间和语义空间是不同的空间</a:t>
            </a:r>
            <a:endParaRPr lang="en-US" altLang="zh-CN" dirty="0"/>
          </a:p>
          <a:p>
            <a:pPr marL="742950" lvl="1" indent="-285750">
              <a:lnSpc>
                <a:spcPct val="150000"/>
              </a:lnSpc>
              <a:buFont typeface="Arial" panose="020B0604020202020204" pitchFamily="34" charset="0"/>
              <a:buChar char="•"/>
            </a:pPr>
            <a:r>
              <a:rPr lang="zh-CN" altLang="zh-CN" i="0" kern="1200"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rPr>
              <a:t>某些已知类和未知类的样本不相交，不相关且分布不同</a:t>
            </a:r>
            <a:endParaRPr lang="zh-CN" altLang="zh-CN" dirty="0">
              <a:effectLst/>
            </a:endParaRPr>
          </a:p>
        </p:txBody>
      </p:sp>
    </p:spTree>
    <p:extLst>
      <p:ext uri="{BB962C8B-B14F-4D97-AF65-F5344CB8AC3E}">
        <p14:creationId xmlns:p14="http://schemas.microsoft.com/office/powerpoint/2010/main" val="162970011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5447FCC0-78B4-4F7B-BB2A-174D6005CE30}"/>
              </a:ext>
            </a:extLst>
          </p:cNvPr>
          <p:cNvSpPr txBox="1"/>
          <p:nvPr/>
        </p:nvSpPr>
        <p:spPr>
          <a:xfrm>
            <a:off x="617337" y="893099"/>
            <a:ext cx="7847890" cy="3782446"/>
          </a:xfrm>
          <a:prstGeom prst="rect">
            <a:avLst/>
          </a:prstGeom>
          <a:noFill/>
        </p:spPr>
        <p:txBody>
          <a:bodyPr wrap="square">
            <a:spAutoFit/>
          </a:bodyPr>
          <a:lstStyle/>
          <a:p>
            <a:pPr algn="just">
              <a:lnSpc>
                <a:spcPct val="150000"/>
              </a:lnSpc>
            </a:pPr>
            <a:r>
              <a:rPr lang="en-US" altLang="zh-CN" b="1" kern="100" dirty="0">
                <a:cs typeface="+mn-ea"/>
                <a:sym typeface="+mn-lt"/>
              </a:rPr>
              <a:t>GZSL</a:t>
            </a:r>
            <a:r>
              <a:rPr lang="zh-CN" altLang="en-US" b="1" kern="100" dirty="0">
                <a:cs typeface="+mn-ea"/>
                <a:sym typeface="+mn-lt"/>
              </a:rPr>
              <a:t>方法：</a:t>
            </a:r>
            <a:endParaRPr lang="en-US" altLang="zh-CN" b="1" kern="100" dirty="0">
              <a:cs typeface="+mn-ea"/>
              <a:sym typeface="+mn-lt"/>
            </a:endParaRPr>
          </a:p>
          <a:p>
            <a:pPr marL="285750" indent="-285750" algn="just">
              <a:lnSpc>
                <a:spcPct val="150000"/>
              </a:lnSpc>
              <a:buFont typeface="Arial" panose="020B0604020202020204" pitchFamily="34" charset="0"/>
              <a:buChar char="•"/>
            </a:pPr>
            <a:r>
              <a:rPr lang="en-US" altLang="zh-CN" sz="1800" b="1" kern="100" dirty="0">
                <a:effectLst/>
                <a:cs typeface="+mn-ea"/>
                <a:sym typeface="+mn-lt"/>
              </a:rPr>
              <a:t>Embedding-based Methods</a:t>
            </a:r>
            <a:r>
              <a:rPr lang="zh-CN" altLang="en-US" sz="1800" kern="100" dirty="0">
                <a:effectLst/>
                <a:cs typeface="+mn-ea"/>
                <a:sym typeface="+mn-lt"/>
              </a:rPr>
              <a:t>：</a:t>
            </a:r>
            <a:endParaRPr lang="en-US" altLang="zh-CN" sz="1800" kern="100" dirty="0">
              <a:effectLst/>
              <a:cs typeface="+mn-ea"/>
              <a:sym typeface="+mn-lt"/>
            </a:endParaRPr>
          </a:p>
          <a:p>
            <a:pPr marL="742950" lvl="1" indent="-285750" algn="just">
              <a:lnSpc>
                <a:spcPct val="150000"/>
              </a:lnSpc>
              <a:buFont typeface="Arial" panose="020B0604020202020204" pitchFamily="34" charset="0"/>
              <a:buChar char="•"/>
            </a:pPr>
            <a:r>
              <a:rPr lang="zh-CN" altLang="en-US" kern="100" dirty="0">
                <a:effectLst/>
                <a:cs typeface="+mn-ea"/>
                <a:sym typeface="+mn-lt"/>
              </a:rPr>
              <a:t>学习一个投影函数，关联已知类的低级视觉特征和语义向量。</a:t>
            </a:r>
            <a:endParaRPr lang="en-US" altLang="zh-CN" kern="100" dirty="0">
              <a:effectLst/>
              <a:cs typeface="+mn-ea"/>
              <a:sym typeface="+mn-lt"/>
            </a:endParaRPr>
          </a:p>
          <a:p>
            <a:pPr marL="742950" lvl="1" indent="-285750" algn="just">
              <a:lnSpc>
                <a:spcPct val="150000"/>
              </a:lnSpc>
              <a:buFont typeface="Arial" panose="020B0604020202020204" pitchFamily="34" charset="0"/>
              <a:buChar char="•"/>
            </a:pPr>
            <a:r>
              <a:rPr lang="zh-CN" altLang="en-US" kern="100" dirty="0">
                <a:effectLst/>
                <a:cs typeface="+mn-ea"/>
                <a:sym typeface="+mn-lt"/>
              </a:rPr>
              <a:t>投影函数用于通过衡量空间中数据的原表示和预测表示间的相似度来识别类别。</a:t>
            </a:r>
            <a:endParaRPr lang="en-US" altLang="zh-CN" b="1" kern="100" dirty="0">
              <a:effectLst/>
              <a:cs typeface="+mn-ea"/>
              <a:sym typeface="+mn-lt"/>
            </a:endParaRPr>
          </a:p>
          <a:p>
            <a:pPr marL="285750" indent="-285750" algn="just">
              <a:lnSpc>
                <a:spcPct val="150000"/>
              </a:lnSpc>
              <a:buFont typeface="Arial" panose="020B0604020202020204" pitchFamily="34" charset="0"/>
              <a:buChar char="•"/>
            </a:pPr>
            <a:r>
              <a:rPr lang="en-US" altLang="zh-CN" sz="1800" b="1" kern="100" dirty="0">
                <a:effectLst/>
                <a:cs typeface="+mn-ea"/>
                <a:sym typeface="+mn-lt"/>
              </a:rPr>
              <a:t>Generative-based Methods</a:t>
            </a:r>
          </a:p>
          <a:p>
            <a:pPr marL="742950" lvl="1" indent="-285750" algn="just">
              <a:lnSpc>
                <a:spcPct val="150000"/>
              </a:lnSpc>
              <a:buFont typeface="Arial" panose="020B0604020202020204" pitchFamily="34" charset="0"/>
              <a:buChar char="•"/>
            </a:pPr>
            <a:r>
              <a:rPr lang="zh-CN" altLang="en-US" b="0" i="0" dirty="0">
                <a:solidFill>
                  <a:srgbClr val="333333"/>
                </a:solidFill>
                <a:effectLst/>
                <a:latin typeface="Helvetica Neue"/>
              </a:rPr>
              <a:t>学习一个模型，根据已知类的样本和全部类的语义表征为未知类生成图像特征。</a:t>
            </a:r>
            <a:endParaRPr lang="en-US" altLang="zh-CN" b="0" i="0" dirty="0">
              <a:solidFill>
                <a:srgbClr val="333333"/>
              </a:solidFill>
              <a:effectLst/>
              <a:latin typeface="Helvetica Neue"/>
            </a:endParaRPr>
          </a:p>
          <a:p>
            <a:pPr marL="742950" lvl="1" indent="-285750" algn="just">
              <a:lnSpc>
                <a:spcPct val="150000"/>
              </a:lnSpc>
              <a:buFont typeface="Arial" panose="020B0604020202020204" pitchFamily="34" charset="0"/>
              <a:buChar char="•"/>
            </a:pPr>
            <a:r>
              <a:rPr lang="zh-CN" altLang="en-US" b="0" i="0" dirty="0">
                <a:solidFill>
                  <a:srgbClr val="333333"/>
                </a:solidFill>
                <a:effectLst/>
                <a:latin typeface="Helvetica Neue"/>
              </a:rPr>
              <a:t>通过为未知类生成样本，</a:t>
            </a:r>
            <a:r>
              <a:rPr lang="en-US" altLang="zh-CN" b="0" i="0" dirty="0">
                <a:solidFill>
                  <a:srgbClr val="333333"/>
                </a:solidFill>
                <a:effectLst/>
                <a:latin typeface="Helvetica Neue"/>
              </a:rPr>
              <a:t>GZSL</a:t>
            </a:r>
            <a:r>
              <a:rPr lang="zh-CN" altLang="en-US" b="0" i="0" dirty="0">
                <a:solidFill>
                  <a:srgbClr val="333333"/>
                </a:solidFill>
                <a:effectLst/>
                <a:latin typeface="Helvetica Neue"/>
              </a:rPr>
              <a:t>问题可以转换为传统的监督学习问题</a:t>
            </a:r>
            <a:r>
              <a:rPr lang="zh-CN" altLang="en-US" dirty="0">
                <a:solidFill>
                  <a:srgbClr val="333333"/>
                </a:solidFill>
                <a:latin typeface="Helvetica Neue"/>
              </a:rPr>
              <a:t>。</a:t>
            </a:r>
            <a:endParaRPr lang="zh-CN" altLang="en-US" b="0" i="0" dirty="0">
              <a:solidFill>
                <a:srgbClr val="333333"/>
              </a:solidFill>
              <a:effectLst/>
              <a:latin typeface="Helvetica Neue"/>
            </a:endParaRPr>
          </a:p>
        </p:txBody>
      </p:sp>
      <p:pic>
        <p:nvPicPr>
          <p:cNvPr id="3" name="图片 2">
            <a:extLst>
              <a:ext uri="{FF2B5EF4-FFF2-40B4-BE49-F238E27FC236}">
                <a16:creationId xmlns:a16="http://schemas.microsoft.com/office/drawing/2014/main" id="{1C1F07C9-DC19-4022-9A5F-D255C3E01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227" y="893100"/>
            <a:ext cx="3726773" cy="2661980"/>
          </a:xfrm>
          <a:prstGeom prst="rect">
            <a:avLst/>
          </a:prstGeom>
        </p:spPr>
      </p:pic>
      <p:pic>
        <p:nvPicPr>
          <p:cNvPr id="6" name="图片 5">
            <a:extLst>
              <a:ext uri="{FF2B5EF4-FFF2-40B4-BE49-F238E27FC236}">
                <a16:creationId xmlns:a16="http://schemas.microsoft.com/office/drawing/2014/main" id="{2466417B-7C9F-4212-AB6F-848526EC7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227" y="3555080"/>
            <a:ext cx="3673359" cy="2798749"/>
          </a:xfrm>
          <a:prstGeom prst="rect">
            <a:avLst/>
          </a:prstGeom>
        </p:spPr>
      </p:pic>
    </p:spTree>
    <p:extLst>
      <p:ext uri="{BB962C8B-B14F-4D97-AF65-F5344CB8AC3E}">
        <p14:creationId xmlns:p14="http://schemas.microsoft.com/office/powerpoint/2010/main" val="252769254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a:extLst>
              <a:ext uri="{FF2B5EF4-FFF2-40B4-BE49-F238E27FC236}">
                <a16:creationId xmlns:a16="http://schemas.microsoft.com/office/drawing/2014/main" id="{D7B251A9-C9D0-42AC-893C-DDF796B5D1D9}"/>
              </a:ext>
            </a:extLst>
          </p:cNvPr>
          <p:cNvSpPr txBox="1"/>
          <p:nvPr/>
        </p:nvSpPr>
        <p:spPr>
          <a:xfrm>
            <a:off x="12440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Zero-Shot Learning</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5447FCC0-78B4-4F7B-BB2A-174D6005CE30}"/>
              </a:ext>
            </a:extLst>
          </p:cNvPr>
          <p:cNvSpPr txBox="1"/>
          <p:nvPr/>
        </p:nvSpPr>
        <p:spPr>
          <a:xfrm>
            <a:off x="617337" y="893099"/>
            <a:ext cx="7847890" cy="4524315"/>
          </a:xfrm>
          <a:prstGeom prst="rect">
            <a:avLst/>
          </a:prstGeom>
          <a:noFill/>
        </p:spPr>
        <p:txBody>
          <a:bodyPr wrap="square">
            <a:spAutoFit/>
          </a:bodyPr>
          <a:lstStyle/>
          <a:p>
            <a:pPr algn="just"/>
            <a:r>
              <a:rPr lang="en-US" altLang="zh-CN" b="1" kern="100" dirty="0">
                <a:cs typeface="+mn-ea"/>
                <a:sym typeface="+mn-lt"/>
              </a:rPr>
              <a:t>GZSL</a:t>
            </a:r>
            <a:r>
              <a:rPr lang="zh-CN" altLang="en-US" b="1" kern="100" dirty="0">
                <a:cs typeface="+mn-ea"/>
                <a:sym typeface="+mn-lt"/>
              </a:rPr>
              <a:t>方法：</a:t>
            </a:r>
            <a:endParaRPr lang="en-US" altLang="zh-CN" b="1" kern="100" dirty="0">
              <a:cs typeface="+mn-ea"/>
              <a:sym typeface="+mn-lt"/>
            </a:endParaRPr>
          </a:p>
          <a:p>
            <a:pPr marL="285750" indent="-285750" algn="just">
              <a:buFont typeface="Arial" panose="020B0604020202020204" pitchFamily="34" charset="0"/>
              <a:buChar char="•"/>
            </a:pPr>
            <a:r>
              <a:rPr lang="en-US" altLang="zh-CN" sz="1800" b="1" kern="100" dirty="0">
                <a:effectLst/>
                <a:cs typeface="+mn-ea"/>
                <a:sym typeface="+mn-lt"/>
              </a:rPr>
              <a:t>Embedding-based Methods</a:t>
            </a:r>
            <a:r>
              <a:rPr lang="zh-CN" altLang="en-US" sz="1800" kern="100" dirty="0">
                <a:effectLst/>
                <a:cs typeface="+mn-ea"/>
                <a:sym typeface="+mn-lt"/>
              </a:rPr>
              <a:t>：</a:t>
            </a:r>
            <a:endParaRPr lang="en-US" altLang="zh-CN" sz="1800" kern="100" dirty="0">
              <a:effectLst/>
              <a:cs typeface="+mn-ea"/>
              <a:sym typeface="+mn-lt"/>
            </a:endParaRPr>
          </a:p>
          <a:p>
            <a:pPr marL="742950" lvl="1" indent="-285750" algn="just">
              <a:buFont typeface="Arial" panose="020B0604020202020204" pitchFamily="34" charset="0"/>
              <a:buChar char="•"/>
            </a:pPr>
            <a:r>
              <a:rPr lang="zh-CN" altLang="en-US" kern="100" dirty="0">
                <a:effectLst/>
                <a:cs typeface="+mn-ea"/>
                <a:sym typeface="+mn-lt"/>
              </a:rPr>
              <a:t>优点：</a:t>
            </a:r>
            <a:endParaRPr lang="en-US" altLang="zh-CN" kern="100" dirty="0">
              <a:effectLst/>
              <a:cs typeface="+mn-ea"/>
              <a:sym typeface="+mn-lt"/>
            </a:endParaRPr>
          </a:p>
          <a:p>
            <a:pPr marL="1200150" lvl="2" indent="-285750" algn="just">
              <a:buFont typeface="Arial" panose="020B0604020202020204" pitchFamily="34" charset="0"/>
              <a:buChar char="•"/>
            </a:pPr>
            <a:r>
              <a:rPr lang="zh-CN" altLang="en-US" kern="100" dirty="0">
                <a:effectLst/>
                <a:cs typeface="+mn-ea"/>
                <a:sym typeface="+mn-lt"/>
              </a:rPr>
              <a:t>复杂度低，容易实现</a:t>
            </a:r>
            <a:endParaRPr lang="en-US" altLang="zh-CN" kern="100" dirty="0">
              <a:cs typeface="+mn-ea"/>
              <a:sym typeface="+mn-lt"/>
            </a:endParaRPr>
          </a:p>
          <a:p>
            <a:pPr marL="742950" lvl="1" indent="-285750" algn="just">
              <a:buFont typeface="Arial" panose="020B0604020202020204" pitchFamily="34" charset="0"/>
              <a:buChar char="•"/>
            </a:pPr>
            <a:r>
              <a:rPr lang="zh-CN" altLang="en-US" kern="100" dirty="0">
                <a:effectLst/>
                <a:cs typeface="+mn-ea"/>
                <a:sym typeface="+mn-lt"/>
              </a:rPr>
              <a:t>缺点：</a:t>
            </a:r>
            <a:endParaRPr lang="en-US" altLang="zh-CN" kern="100" dirty="0">
              <a:effectLst/>
              <a:cs typeface="+mn-ea"/>
              <a:sym typeface="+mn-lt"/>
            </a:endParaRPr>
          </a:p>
          <a:p>
            <a:pPr marL="1200150" lvl="2" indent="-285750" algn="just">
              <a:buFont typeface="Arial" panose="020B0604020202020204" pitchFamily="34" charset="0"/>
              <a:buChar char="•"/>
            </a:pPr>
            <a:r>
              <a:rPr lang="zh-CN" altLang="en-US" kern="100" dirty="0">
                <a:effectLst/>
                <a:cs typeface="+mn-ea"/>
                <a:sym typeface="+mn-lt"/>
              </a:rPr>
              <a:t>迁移知识的能力受语义损失的限制</a:t>
            </a:r>
          </a:p>
          <a:p>
            <a:pPr marL="1200150" lvl="2" indent="-285750" algn="just">
              <a:buFont typeface="Arial" panose="020B0604020202020204" pitchFamily="34" charset="0"/>
              <a:buChar char="•"/>
            </a:pPr>
            <a:r>
              <a:rPr lang="zh-CN" altLang="en-US" kern="100" dirty="0">
                <a:effectLst/>
                <a:cs typeface="+mn-ea"/>
                <a:sym typeface="+mn-lt"/>
              </a:rPr>
              <a:t>未知类的视觉样本的缺乏导致偏差，分类性能偏向于已知类</a:t>
            </a:r>
          </a:p>
          <a:p>
            <a:pPr marL="1200150" lvl="2" indent="-285750" algn="just">
              <a:buFont typeface="Arial" panose="020B0604020202020204" pitchFamily="34" charset="0"/>
              <a:buChar char="•"/>
            </a:pPr>
            <a:r>
              <a:rPr lang="zh-CN" altLang="en-US" kern="100" dirty="0">
                <a:effectLst/>
                <a:cs typeface="+mn-ea"/>
                <a:sym typeface="+mn-lt"/>
              </a:rPr>
              <a:t>导致在 </a:t>
            </a:r>
            <a:r>
              <a:rPr lang="en-US" altLang="zh-CN" kern="100" dirty="0">
                <a:effectLst/>
                <a:cs typeface="+mn-ea"/>
                <a:sym typeface="+mn-lt"/>
              </a:rPr>
              <a:t>GZSL Setting </a:t>
            </a:r>
            <a:r>
              <a:rPr lang="zh-CN" altLang="en-US" kern="100" dirty="0">
                <a:effectLst/>
                <a:cs typeface="+mn-ea"/>
                <a:sym typeface="+mn-lt"/>
              </a:rPr>
              <a:t>下的表现不佳</a:t>
            </a:r>
            <a:endParaRPr lang="en-US" altLang="zh-CN" kern="100" dirty="0">
              <a:effectLst/>
              <a:cs typeface="+mn-ea"/>
              <a:sym typeface="+mn-lt"/>
            </a:endParaRPr>
          </a:p>
          <a:p>
            <a:pPr marL="1200150" lvl="2" indent="-285750" algn="just">
              <a:buFont typeface="Arial" panose="020B0604020202020204" pitchFamily="34" charset="0"/>
              <a:buChar char="•"/>
            </a:pPr>
            <a:endParaRPr lang="en-US" altLang="zh-CN" kern="100" dirty="0">
              <a:effectLst/>
              <a:cs typeface="+mn-ea"/>
              <a:sym typeface="+mn-lt"/>
            </a:endParaRPr>
          </a:p>
          <a:p>
            <a:pPr marL="285750" indent="-285750" algn="just">
              <a:buFont typeface="Arial" panose="020B0604020202020204" pitchFamily="34" charset="0"/>
              <a:buChar char="•"/>
            </a:pPr>
            <a:r>
              <a:rPr lang="en-US" altLang="zh-CN" sz="1800" b="1" kern="100" dirty="0">
                <a:effectLst/>
                <a:cs typeface="+mn-ea"/>
                <a:sym typeface="+mn-lt"/>
              </a:rPr>
              <a:t>Generative-based Methods</a:t>
            </a:r>
          </a:p>
          <a:p>
            <a:pPr marL="742950" lvl="1" indent="-285750" algn="just">
              <a:buFont typeface="Arial" panose="020B0604020202020204" pitchFamily="34" charset="0"/>
              <a:buChar char="•"/>
            </a:pPr>
            <a:r>
              <a:rPr lang="zh-CN" altLang="en-US" kern="100" dirty="0">
                <a:effectLst/>
                <a:cs typeface="+mn-ea"/>
                <a:sym typeface="+mn-lt"/>
              </a:rPr>
              <a:t>优点：</a:t>
            </a:r>
            <a:endParaRPr lang="en-US" altLang="zh-CN" kern="100" dirty="0">
              <a:effectLst/>
              <a:cs typeface="+mn-ea"/>
              <a:sym typeface="+mn-lt"/>
            </a:endParaRPr>
          </a:p>
          <a:p>
            <a:pPr marL="1200150" lvl="2" indent="-285750" algn="just">
              <a:buFont typeface="Arial" panose="020B0604020202020204" pitchFamily="34" charset="0"/>
              <a:buChar char="•"/>
            </a:pPr>
            <a:r>
              <a:rPr lang="zh-CN" altLang="en-US" kern="100" dirty="0">
                <a:effectLst/>
                <a:cs typeface="+mn-ea"/>
                <a:sym typeface="+mn-lt"/>
              </a:rPr>
              <a:t>更有效解决偏差</a:t>
            </a:r>
            <a:endParaRPr lang="en-US" altLang="zh-CN" kern="100" dirty="0">
              <a:cs typeface="+mn-ea"/>
              <a:sym typeface="+mn-lt"/>
            </a:endParaRPr>
          </a:p>
          <a:p>
            <a:pPr marL="742950" lvl="1" indent="-285750" algn="just">
              <a:buFont typeface="Arial" panose="020B0604020202020204" pitchFamily="34" charset="0"/>
              <a:buChar char="•"/>
            </a:pPr>
            <a:r>
              <a:rPr lang="zh-CN" altLang="en-US" kern="100" dirty="0">
                <a:effectLst/>
                <a:cs typeface="+mn-ea"/>
                <a:sym typeface="+mn-lt"/>
              </a:rPr>
              <a:t>缺点：</a:t>
            </a:r>
            <a:endParaRPr lang="en-US" altLang="zh-CN" kern="100" dirty="0">
              <a:effectLst/>
              <a:cs typeface="+mn-ea"/>
              <a:sym typeface="+mn-lt"/>
            </a:endParaRPr>
          </a:p>
          <a:p>
            <a:pPr marL="1200150" lvl="2" indent="-285750" algn="just">
              <a:buFont typeface="Arial" panose="020B0604020202020204" pitchFamily="34" charset="0"/>
              <a:buChar char="•"/>
            </a:pPr>
            <a:r>
              <a:rPr lang="zh-CN" altLang="en-US" kern="100" dirty="0">
                <a:effectLst/>
                <a:cs typeface="+mn-ea"/>
                <a:sym typeface="+mn-lt"/>
              </a:rPr>
              <a:t>容易受到 </a:t>
            </a:r>
            <a:r>
              <a:rPr lang="en-US" altLang="zh-CN" kern="100" dirty="0" err="1">
                <a:effectLst/>
                <a:cs typeface="+mn-ea"/>
                <a:sym typeface="+mn-lt"/>
              </a:rPr>
              <a:t>thebias</a:t>
            </a:r>
            <a:r>
              <a:rPr lang="en-US" altLang="zh-CN" kern="100" dirty="0">
                <a:effectLst/>
                <a:cs typeface="+mn-ea"/>
                <a:sym typeface="+mn-lt"/>
              </a:rPr>
              <a:t> </a:t>
            </a:r>
            <a:r>
              <a:rPr lang="zh-CN" altLang="en-US" kern="100" dirty="0">
                <a:effectLst/>
                <a:cs typeface="+mn-ea"/>
                <a:sym typeface="+mn-lt"/>
              </a:rPr>
              <a:t>问题的影响</a:t>
            </a:r>
          </a:p>
          <a:p>
            <a:pPr marL="1200150" lvl="2" indent="-285750" algn="just">
              <a:buFont typeface="Arial" panose="020B0604020202020204" pitchFamily="34" charset="0"/>
              <a:buChar char="•"/>
            </a:pPr>
            <a:r>
              <a:rPr lang="zh-CN" altLang="en-US" kern="100" dirty="0">
                <a:effectLst/>
                <a:cs typeface="+mn-ea"/>
                <a:sym typeface="+mn-lt"/>
              </a:rPr>
              <a:t>结构复杂，难以训练</a:t>
            </a:r>
          </a:p>
          <a:p>
            <a:pPr marL="1200150" lvl="2" indent="-285750" algn="just">
              <a:buFont typeface="Arial" panose="020B0604020202020204" pitchFamily="34" charset="0"/>
              <a:buChar char="•"/>
            </a:pPr>
            <a:r>
              <a:rPr lang="zh-CN" altLang="en-US" kern="100" dirty="0">
                <a:effectLst/>
                <a:cs typeface="+mn-ea"/>
                <a:sym typeface="+mn-lt"/>
              </a:rPr>
              <a:t>未知类的数据样本的无约束生成可能会产生远离实际分布的样本</a:t>
            </a:r>
            <a:endParaRPr lang="en-US" altLang="zh-CN" kern="100" dirty="0">
              <a:effectLst/>
              <a:cs typeface="+mn-ea"/>
              <a:sym typeface="+mn-lt"/>
            </a:endParaRPr>
          </a:p>
        </p:txBody>
      </p:sp>
      <p:pic>
        <p:nvPicPr>
          <p:cNvPr id="3" name="图片 2">
            <a:extLst>
              <a:ext uri="{FF2B5EF4-FFF2-40B4-BE49-F238E27FC236}">
                <a16:creationId xmlns:a16="http://schemas.microsoft.com/office/drawing/2014/main" id="{1C1F07C9-DC19-4022-9A5F-D255C3E01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227" y="893100"/>
            <a:ext cx="3726773" cy="2661980"/>
          </a:xfrm>
          <a:prstGeom prst="rect">
            <a:avLst/>
          </a:prstGeom>
        </p:spPr>
      </p:pic>
      <p:pic>
        <p:nvPicPr>
          <p:cNvPr id="6" name="图片 5">
            <a:extLst>
              <a:ext uri="{FF2B5EF4-FFF2-40B4-BE49-F238E27FC236}">
                <a16:creationId xmlns:a16="http://schemas.microsoft.com/office/drawing/2014/main" id="{2466417B-7C9F-4212-AB6F-848526EC7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227" y="3555080"/>
            <a:ext cx="3673359" cy="2798749"/>
          </a:xfrm>
          <a:prstGeom prst="rect">
            <a:avLst/>
          </a:prstGeom>
        </p:spPr>
      </p:pic>
    </p:spTree>
    <p:extLst>
      <p:ext uri="{BB962C8B-B14F-4D97-AF65-F5344CB8AC3E}">
        <p14:creationId xmlns:p14="http://schemas.microsoft.com/office/powerpoint/2010/main" val="664319084"/>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a:extLst>
              <a:ext uri="{FF2B5EF4-FFF2-40B4-BE49-F238E27FC236}">
                <a16:creationId xmlns:a16="http://schemas.microsoft.com/office/drawing/2014/main" id="{28E0818D-5756-4B6A-AF29-F5996450247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a:extLst>
              <a:ext uri="{FF2B5EF4-FFF2-40B4-BE49-F238E27FC236}">
                <a16:creationId xmlns:a16="http://schemas.microsoft.com/office/drawing/2014/main" id="{2BB70DF9-8F3F-40EA-91DB-AB415BF91062}"/>
              </a:ext>
            </a:extLst>
          </p:cNvPr>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a:extLst>
              <a:ext uri="{FF2B5EF4-FFF2-40B4-BE49-F238E27FC236}">
                <a16:creationId xmlns:a16="http://schemas.microsoft.com/office/drawing/2014/main" id="{590A04F6-F44D-48FB-AD6A-5F527AF2A580}"/>
              </a:ext>
            </a:extLst>
          </p:cNvPr>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a:extLst>
              <a:ext uri="{FF2B5EF4-FFF2-40B4-BE49-F238E27FC236}">
                <a16:creationId xmlns:a16="http://schemas.microsoft.com/office/drawing/2014/main" id="{B99C0245-6531-4066-9754-F895BD8EEC28}"/>
              </a:ext>
            </a:extLst>
          </p:cNvPr>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a:extLst>
              <a:ext uri="{FF2B5EF4-FFF2-40B4-BE49-F238E27FC236}">
                <a16:creationId xmlns:a16="http://schemas.microsoft.com/office/drawing/2014/main" id="{D7CA2C3C-96CC-448E-B9DA-2CB4C6D8E5FB}"/>
              </a:ext>
            </a:extLst>
          </p:cNvPr>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a:extLst>
              <a:ext uri="{FF2B5EF4-FFF2-40B4-BE49-F238E27FC236}">
                <a16:creationId xmlns:a16="http://schemas.microsoft.com/office/drawing/2014/main" id="{698532F5-C117-48D5-8FDC-A801111DC7A8}"/>
              </a:ext>
            </a:extLst>
          </p:cNvPr>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a:extLst>
              <a:ext uri="{FF2B5EF4-FFF2-40B4-BE49-F238E27FC236}">
                <a16:creationId xmlns:a16="http://schemas.microsoft.com/office/drawing/2014/main" id="{033635E7-AD1D-4CFF-961D-31D0D40DB2C0}"/>
              </a:ext>
            </a:extLst>
          </p:cNvPr>
          <p:cNvPicPr>
            <a:picLocks noChangeAspect="1"/>
          </p:cNvPicPr>
          <p:nvPr/>
        </p:nvPicPr>
        <p:blipFill>
          <a:blip r:embed="rId5"/>
          <a:stretch>
            <a:fillRect/>
          </a:stretch>
        </p:blipFill>
        <p:spPr>
          <a:xfrm>
            <a:off x="1292441" y="1522815"/>
            <a:ext cx="9607118" cy="4025911"/>
          </a:xfrm>
          <a:prstGeom prst="rect">
            <a:avLst/>
          </a:prstGeom>
        </p:spPr>
      </p:pic>
      <p:sp>
        <p:nvSpPr>
          <p:cNvPr id="4" name="文本框 3">
            <a:extLst>
              <a:ext uri="{FF2B5EF4-FFF2-40B4-BE49-F238E27FC236}">
                <a16:creationId xmlns:a16="http://schemas.microsoft.com/office/drawing/2014/main" id="{FC6EC2EE-33E0-463F-9F01-E75BBBC67EDE}"/>
              </a:ext>
            </a:extLst>
          </p:cNvPr>
          <p:cNvSpPr txBox="1"/>
          <p:nvPr/>
        </p:nvSpPr>
        <p:spPr>
          <a:xfrm>
            <a:off x="1292441" y="895444"/>
            <a:ext cx="10858500" cy="458074"/>
          </a:xfrm>
          <a:prstGeom prst="rect">
            <a:avLst/>
          </a:prstGeom>
          <a:noFill/>
        </p:spPr>
        <p:txBody>
          <a:bodyPr wrap="square">
            <a:spAutoFit/>
          </a:bodyPr>
          <a:lstStyle/>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Semantics Disentangling for Generalized Zero-Shot Learning</a:t>
            </a:r>
          </a:p>
        </p:txBody>
      </p:sp>
    </p:spTree>
    <p:extLst>
      <p:ext uri="{BB962C8B-B14F-4D97-AF65-F5344CB8AC3E}">
        <p14:creationId xmlns:p14="http://schemas.microsoft.com/office/powerpoint/2010/main" val="2100814071"/>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beyijpg">
      <a:majorFont>
        <a:latin typeface="Times New Roman" panose="020F0302020204030204"/>
        <a:ea typeface="微软雅黑"/>
        <a:cs typeface=""/>
      </a:majorFont>
      <a:minorFont>
        <a:latin typeface="Times New Roman"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Template>
  <TotalTime>4303</TotalTime>
  <Words>1249</Words>
  <Application>Microsoft Office PowerPoint</Application>
  <PresentationFormat>宽屏</PresentationFormat>
  <Paragraphs>262</Paragraphs>
  <Slides>28</Slides>
  <Notes>27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Helvetica Neue</vt:lpstr>
      <vt:lpstr>等线</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Siyu</cp:lastModifiedBy>
  <cp:revision>132</cp:revision>
  <dcterms:created xsi:type="dcterms:W3CDTF">2022-04-19T02:24:36Z</dcterms:created>
  <dcterms:modified xsi:type="dcterms:W3CDTF">2022-09-09T09:33:23Z</dcterms:modified>
</cp:coreProperties>
</file>